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10"/>
  </p:notesMasterIdLst>
  <p:sldIdLst>
    <p:sldId id="256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2086" autoAdjust="0"/>
  </p:normalViewPr>
  <p:slideViewPr>
    <p:cSldViewPr snapToGrid="0">
      <p:cViewPr varScale="1">
        <p:scale>
          <a:sx n="64" d="100"/>
          <a:sy n="64" d="100"/>
        </p:scale>
        <p:origin x="9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40EF60-DA73-44BE-9710-C4C1B76B0CCB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0141F4-F82A-4B62-A291-2831A5013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1381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760860-FBBD-4866-ABAD-9C61DF5F300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78549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B16FD5-3336-3192-DD40-7B0894D20A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71B0541-43CA-3519-A1DF-65BC980536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4CBD68-4B42-42D9-5136-E9DD870528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2C4665-E955-5F75-0DBC-63DD18B095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760860-FBBD-4866-ABAD-9C61DF5F300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48504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299BF1-2586-B51E-4EAA-29FA57D578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1A2A06A-36AF-7F15-BC2E-1B669DEC58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D34EC-B905-0D46-7919-5A7D772200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27CC76-3807-BDB2-B878-73808E1612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760860-FBBD-4866-ABAD-9C61DF5F300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7440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5C0F3-13F0-43C7-41EA-9CAC0D212A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FD93F2-622F-DFB4-C2E9-B4C8A9D6FC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52D0F-7E48-E575-C158-88E55C744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8E188-4E91-4DBA-AB2D-23D67F784ED2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2058FB-5B2D-84AC-F60D-0CCC8E838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26E14E-6230-DFA0-D7EF-FC2223C94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ABC7E-7B86-4F0C-9B0F-A1BEC2D46D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701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D615-CF58-78D1-97B6-448FE9F84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A6E4EA-FC0A-57A5-CBEA-E0CB962232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3B4AA2-4F26-E1A8-183E-4B6DFA161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8E188-4E91-4DBA-AB2D-23D67F784ED2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B7FBA-AFCF-C386-D1F9-944E3DBCD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BB2A81-6507-DEFF-B25C-F7DBDFB6E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ABC7E-7B86-4F0C-9B0F-A1BEC2D46D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11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15D5F7-9DFF-56FB-D575-9EDCF09B23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618E38-E36D-DC2D-0A64-76F7897FF9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4BC4A8-A4F0-856F-73A4-6B1DA24C4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8E188-4E91-4DBA-AB2D-23D67F784ED2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7BF7E5-0F24-ECC6-F2A6-2C8D0B6B1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FFA5E6-8866-5059-C53D-DAF392B46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ABC7E-7B86-4F0C-9B0F-A1BEC2D46D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47024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9E99D-4E97-41BE-9C12-B82A0C25A6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768E6D-49DB-4439-856F-A32EC410BF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C65FF5-A607-4F22-B893-B1A0B0C15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494BC-0910-4DD3-84FA-CC0E3D768919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9147EF-6EEE-4FF0-8578-5630E1868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B42AD-8B88-4221-B4C1-3C1E02F8F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78BD4-2BF4-47D3-8829-0D1920B63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90413"/>
      </p:ext>
    </p:extLst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E736A-443B-4BA8-AFAF-92E0C0F28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79E1A0-0A96-41FA-9473-FF2AD90AD3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B7F5DE-79B1-4A79-8DC2-DD36E925C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494BC-0910-4DD3-84FA-CC0E3D768919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A8DA33-2593-48B1-8183-6BBAF1FC1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9A1013-0D8F-4E9D-8886-EC6931FCF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78BD4-2BF4-47D3-8829-0D1920B63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063971"/>
      </p:ext>
    </p:extLst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EF4A4-E7BE-49E5-8744-11AC09BA6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D62005-5D01-467E-826B-1C4812B4D9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646DEC-98A9-4D79-8314-A837CEBB1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494BC-0910-4DD3-84FA-CC0E3D768919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7C520A-253F-470F-98AC-56BFDA651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4F25B3-85F8-4C3D-9D58-52E031AA6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78BD4-2BF4-47D3-8829-0D1920B63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3602061"/>
      </p:ext>
    </p:extLst>
  </p:cSld>
  <p:clrMapOvr>
    <a:masterClrMapping/>
  </p:clrMapOvr>
  <p:transition spd="slow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B81EC-FB7F-4062-B9D1-3D1DEABFA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477714-FF51-45A5-9E34-243EC44150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2786BC-FE56-4164-8B24-F4A49E58F8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8CC099-64EA-407C-AEF1-8ED570E3F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494BC-0910-4DD3-84FA-CC0E3D768919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FA70D-9096-42F8-B6D1-FF04D07B3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78C05F-13AE-4F21-BDBE-31D67E0D7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78BD4-2BF4-47D3-8829-0D1920B63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388781"/>
      </p:ext>
    </p:extLst>
  </p:cSld>
  <p:clrMapOvr>
    <a:masterClrMapping/>
  </p:clrMapOvr>
  <p:transition spd="slow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954B6-05D6-4C86-87F4-2CBB6F7B8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F4ECE5-F00F-4BA4-B560-B9F98C8AC5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D8AAE6-2F96-4D6C-9715-82614CDB5B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6538EC-1A6D-4605-B529-090F69FDFD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989DDC-7D95-4EB7-B410-1269A10B23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AFCD02-8298-4C1F-9288-F4BA0FF74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494BC-0910-4DD3-84FA-CC0E3D768919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FFE46D-6780-416A-B4DC-77E054947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A7DE52-34E2-4B04-BD05-E11A4B296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78BD4-2BF4-47D3-8829-0D1920B63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9867560"/>
      </p:ext>
    </p:extLst>
  </p:cSld>
  <p:clrMapOvr>
    <a:masterClrMapping/>
  </p:clrMapOvr>
  <p:transition spd="slow">
    <p:push dir="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9F5B7-56FD-4905-BE66-A2D0D2436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AB16AA-F251-479A-AC24-3B34BF093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494BC-0910-4DD3-84FA-CC0E3D768919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725007-9FB5-45CE-A86E-DFBF8414E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C7259B-1AE3-43EE-9443-2BA0BEABD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78BD4-2BF4-47D3-8829-0D1920B63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1078146"/>
      </p:ext>
    </p:extLst>
  </p:cSld>
  <p:clrMapOvr>
    <a:masterClrMapping/>
  </p:clrMapOvr>
  <p:transition spd="slow">
    <p:push dir="u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E47667-A43F-401E-A39F-4A6BB5647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494BC-0910-4DD3-84FA-CC0E3D768919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C3CE68-4B03-41EC-928D-0A9333444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E52AAA-AF6F-4E6C-ACE6-59B17D4DC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78BD4-2BF4-47D3-8829-0D1920B63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6729187"/>
      </p:ext>
    </p:extLst>
  </p:cSld>
  <p:clrMapOvr>
    <a:masterClrMapping/>
  </p:clrMapOvr>
  <p:transition spd="slow">
    <p:push dir="u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55CEF-D448-4AF7-A58A-C792B2B27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BFAA6B-2948-462B-925C-710919266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D7EA0C-6415-4FD8-96C5-F4A8218DAF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686A92-85EE-45CD-90BC-61EF802B1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494BC-0910-4DD3-84FA-CC0E3D768919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35E9E6-9293-401F-855A-B9835E45A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2BC220-0B9F-48CA-940D-6BDBB33C0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78BD4-2BF4-47D3-8829-0D1920B63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1074130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2AA6A-B696-EEB8-DFA6-DA4D33B6A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39368-5EE5-DCF5-8B06-AC5A84AC9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FFCB09-706B-25C9-B325-9110D61B3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8E188-4E91-4DBA-AB2D-23D67F784ED2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7F358C-7660-01CB-F27A-DE6FC9FF4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0925EC-4A0A-D3DB-A3A2-C3F1CFC83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ABC7E-7B86-4F0C-9B0F-A1BEC2D46D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60134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4F9A1-7D11-4C1D-AEA5-581AA6FC5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B2927B-D6B7-4B3F-A3AE-E07AC155B8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A3503F-B621-456C-977A-DA6EE6BD5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9F49C0-1DAA-4079-AC7D-69377B1E9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494BC-0910-4DD3-84FA-CC0E3D768919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4F9658-EB2E-4634-948C-0B29B0D76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BDE108-3714-41FD-9BE5-09923B7FF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78BD4-2BF4-47D3-8829-0D1920B63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918526"/>
      </p:ext>
    </p:extLst>
  </p:cSld>
  <p:clrMapOvr>
    <a:masterClrMapping/>
  </p:clrMapOvr>
  <p:transition spd="slow">
    <p:push dir="u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076F1-7496-4348-B003-190D8DB4B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34C8DC-7C64-40AD-8BE2-0872634CBE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08C9C2-23F3-4462-80F3-407E9C50F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494BC-0910-4DD3-84FA-CC0E3D768919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31463B-E5C3-4835-B982-1E219CF48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0F349F-2AB4-4A3A-8832-EA96CD175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78BD4-2BF4-47D3-8829-0D1920B63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9615782"/>
      </p:ext>
    </p:extLst>
  </p:cSld>
  <p:clrMapOvr>
    <a:masterClrMapping/>
  </p:clrMapOvr>
  <p:transition spd="slow">
    <p:push dir="u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18F4543-4DFF-429D-8101-9697C3BAF3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3821A0-601C-4782-BE91-3D7C4C10E9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6DE1F4-5880-4BE7-B58D-171583DD2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494BC-0910-4DD3-84FA-CC0E3D768919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51A53D-491D-4C42-9FE0-4CEBC234D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72C9C-4A2C-46EA-9466-4D86E7AC5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78BD4-2BF4-47D3-8829-0D1920B63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2582134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B94EA-6EF5-BE84-9DF8-9988F5C7D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450202-BF77-9743-4B98-C9FD0C2A7A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86BE77-8D7D-5AD3-9224-E39A7AD23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8E188-4E91-4DBA-AB2D-23D67F784ED2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4C925C-0D5D-7BD9-CDB9-CACCD2B5A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5B9E2A-2A59-ED55-3906-40511883E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ABC7E-7B86-4F0C-9B0F-A1BEC2D46D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415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3885E-E8BA-8871-F8E4-55FA8EBCB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ABF45-4442-0EA2-C643-F4BD7BFC61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9F641B-CD15-F407-8655-D62F11E9B8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F76E14-2867-F901-37B4-106EE00DC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8E188-4E91-4DBA-AB2D-23D67F784ED2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337C90-D1AD-3696-0BDB-CEC528EAF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7B9E09-AC69-A184-7574-DA1F10A0C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ABC7E-7B86-4F0C-9B0F-A1BEC2D46D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6280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3C001-C4EC-CA79-C196-5326F3CBD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3ADBC9-3087-45A8-9757-56BC39683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2E0D0D-9304-A717-26DD-5D5181160B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03C0C4-A016-CA72-42EE-91C710FE15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ED9C56-51AC-E45F-DD8F-39E8B5F9A8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F07B8F-67B3-7062-1402-A934A895F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8E188-4E91-4DBA-AB2D-23D67F784ED2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2992D0-A4F5-65EE-D25A-438F48562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37ACFA-7501-DC8D-1C04-909EA07CA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ABC7E-7B86-4F0C-9B0F-A1BEC2D46D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9794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B35B8-BE3B-6265-58B0-28D6716A0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DED3BB-9ED2-F8C4-313E-00C0FEC0E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8E188-4E91-4DBA-AB2D-23D67F784ED2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A24115-2E3B-F51C-50D2-5DB13248E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2FC289-984E-C7F2-09C5-7E2C2DD8C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ABC7E-7B86-4F0C-9B0F-A1BEC2D46D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0073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15B0BF-CBF7-13E1-E32D-3B6297630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8E188-4E91-4DBA-AB2D-23D67F784ED2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23239B-3BB7-7ED8-645E-AFF675CCA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79EA61-FFC2-0CA8-C36C-58DA2E4F8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ABC7E-7B86-4F0C-9B0F-A1BEC2D46D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332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1D46F-B299-E043-7030-BE56A28DB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44BDBE-8692-766B-8EF8-321ACD8A26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983053-C388-4F8B-AA2F-D7029F35FD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A98DC7-0AC7-4198-1BE8-E5A53AEB6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8E188-4E91-4DBA-AB2D-23D67F784ED2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FF53C4-D56E-BA62-5A88-D5E1AD98B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121189-B642-15C0-6037-4E973B922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ABC7E-7B86-4F0C-9B0F-A1BEC2D46D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9934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D4371-1BF5-E6B8-8D5F-DCE418A7C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A030B7-6E70-9C75-891F-0FB8F5FECA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C6FFB6-14AF-A5AF-F884-C32BBBF658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76B924-2AEC-BB41-EAC4-A54FCFB7E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8E188-4E91-4DBA-AB2D-23D67F784ED2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132C9A-8ECE-2BAA-0897-28C7B04BD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B65EB8-BF81-5856-74AD-A8FF716E8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ABC7E-7B86-4F0C-9B0F-A1BEC2D46D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2537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66FE005-93C8-8D0D-AC91-FC18C64D7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DA0382-2382-D670-AA90-8988D6B9DF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C1D9BD-C8AE-757D-4F19-A62DC5789F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F8E188-4E91-4DBA-AB2D-23D67F784ED2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EA74CF-1067-6F57-77C7-76E8AFB037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A38AC6-F0AB-B4D4-D3C6-0BBBF22BCA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2ABC7E-7B86-4F0C-9B0F-A1BEC2D46D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9784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93B2ED-4F2E-4898-B296-F288FB0F5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2FC21A-D87B-4BDF-A386-56BBDA5AD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E9EED0-2C1F-410D-93CD-D4DF53890E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9494BC-0910-4DD3-84FA-CC0E3D768919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8A9C3E-302E-4CA7-822B-7A1DE397B4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8B508B-4D5B-475D-A558-B8CF2E20EF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78BD4-2BF4-47D3-8829-0D1920B63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7103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5555856-9970-4BC3-9AA9-6A917F53AF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421721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F487851-BFAF-46D8-A1ED-50CAD6E46F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B247F32-ECCD-441D-ABFD-DFED3D9ABB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554854"/>
            <a:ext cx="5464880" cy="3430633"/>
          </a:xfrm>
        </p:spPr>
        <p:txBody>
          <a:bodyPr anchor="t">
            <a:noAutofit/>
          </a:bodyPr>
          <a:lstStyle/>
          <a:p>
            <a:br>
              <a:rPr lang="en-GB" sz="4800" b="1" dirty="0">
                <a:solidFill>
                  <a:srgbClr val="002060"/>
                </a:solidFill>
              </a:rPr>
            </a:br>
            <a:br>
              <a:rPr lang="en-GB" sz="4800" b="1" dirty="0">
                <a:solidFill>
                  <a:srgbClr val="002060"/>
                </a:solidFill>
              </a:rPr>
            </a:br>
            <a:r>
              <a:rPr lang="en-GB" sz="4800" b="1" dirty="0">
                <a:solidFill>
                  <a:srgbClr val="002060"/>
                </a:solidFill>
              </a:rPr>
              <a:t>2025/26 Early Years Final rates</a:t>
            </a:r>
            <a:br>
              <a:rPr lang="en-GB" sz="4800" b="1" dirty="0">
                <a:solidFill>
                  <a:srgbClr val="002060"/>
                </a:solidFill>
              </a:rPr>
            </a:br>
            <a:br>
              <a:rPr lang="en-GB" sz="4800" b="1" dirty="0">
                <a:solidFill>
                  <a:srgbClr val="002060"/>
                </a:solidFill>
              </a:rPr>
            </a:br>
            <a:r>
              <a:rPr lang="en-GB" sz="4800" b="1" dirty="0">
                <a:solidFill>
                  <a:srgbClr val="002060"/>
                </a:solidFill>
              </a:rPr>
              <a:t> </a:t>
            </a:r>
            <a:br>
              <a:rPr lang="en-GB" sz="7200" b="1" dirty="0">
                <a:solidFill>
                  <a:srgbClr val="002060"/>
                </a:solidFill>
              </a:rPr>
            </a:br>
            <a:endParaRPr lang="en-GB" sz="7200" b="1" dirty="0">
              <a:solidFill>
                <a:srgbClr val="C00000"/>
              </a:solidFill>
            </a:endParaRPr>
          </a:p>
        </p:txBody>
      </p:sp>
      <p:sp>
        <p:nvSpPr>
          <p:cNvPr id="13" name="Freeform 50">
            <a:extLst>
              <a:ext uri="{FF2B5EF4-FFF2-40B4-BE49-F238E27FC236}">
                <a16:creationId xmlns:a16="http://schemas.microsoft.com/office/drawing/2014/main" id="{13722DD7-BA73-4776-93A3-94491FEF7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1159"/>
            <a:ext cx="5464879" cy="6276841"/>
          </a:xfrm>
          <a:custGeom>
            <a:avLst/>
            <a:gdLst>
              <a:gd name="connsiteX0" fmla="*/ 3299930 w 5464879"/>
              <a:gd name="connsiteY0" fmla="*/ 0 h 6276841"/>
              <a:gd name="connsiteX1" fmla="*/ 5398992 w 5464879"/>
              <a:gd name="connsiteY1" fmla="*/ 753544 h 6276841"/>
              <a:gd name="connsiteX2" fmla="*/ 5464879 w 5464879"/>
              <a:gd name="connsiteY2" fmla="*/ 813426 h 6276841"/>
              <a:gd name="connsiteX3" fmla="*/ 5464879 w 5464879"/>
              <a:gd name="connsiteY3" fmla="*/ 5786434 h 6276841"/>
              <a:gd name="connsiteX4" fmla="*/ 5398992 w 5464879"/>
              <a:gd name="connsiteY4" fmla="*/ 5846317 h 6276841"/>
              <a:gd name="connsiteX5" fmla="*/ 4872873 w 5464879"/>
              <a:gd name="connsiteY5" fmla="*/ 6201577 h 6276841"/>
              <a:gd name="connsiteX6" fmla="*/ 4716632 w 5464879"/>
              <a:gd name="connsiteY6" fmla="*/ 6276841 h 6276841"/>
              <a:gd name="connsiteX7" fmla="*/ 1883227 w 5464879"/>
              <a:gd name="connsiteY7" fmla="*/ 6276841 h 6276841"/>
              <a:gd name="connsiteX8" fmla="*/ 1726987 w 5464879"/>
              <a:gd name="connsiteY8" fmla="*/ 6201577 h 6276841"/>
              <a:gd name="connsiteX9" fmla="*/ 0 w 5464879"/>
              <a:gd name="connsiteY9" fmla="*/ 3299930 h 6276841"/>
              <a:gd name="connsiteX10" fmla="*/ 3299930 w 5464879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64879" h="6276841">
                <a:moveTo>
                  <a:pt x="3299930" y="0"/>
                </a:moveTo>
                <a:cubicBezTo>
                  <a:pt x="4097274" y="0"/>
                  <a:pt x="4828569" y="282789"/>
                  <a:pt x="5398992" y="753544"/>
                </a:cubicBezTo>
                <a:lnTo>
                  <a:pt x="5464879" y="813426"/>
                </a:lnTo>
                <a:lnTo>
                  <a:pt x="5464879" y="5786434"/>
                </a:lnTo>
                <a:lnTo>
                  <a:pt x="5398992" y="5846317"/>
                </a:lnTo>
                <a:cubicBezTo>
                  <a:pt x="5236014" y="5980818"/>
                  <a:pt x="5059904" y="6099975"/>
                  <a:pt x="4872873" y="6201577"/>
                </a:cubicBezTo>
                <a:lnTo>
                  <a:pt x="4716632" y="6276841"/>
                </a:lnTo>
                <a:lnTo>
                  <a:pt x="1883227" y="6276841"/>
                </a:lnTo>
                <a:lnTo>
                  <a:pt x="1726987" y="6201577"/>
                </a:lnTo>
                <a:cubicBezTo>
                  <a:pt x="698316" y="5642769"/>
                  <a:pt x="0" y="4552900"/>
                  <a:pt x="0" y="3299930"/>
                </a:cubicBezTo>
                <a:cubicBezTo>
                  <a:pt x="0" y="1477429"/>
                  <a:pt x="1477429" y="0"/>
                  <a:pt x="3299930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64E94E9-9A8B-4A39-817A-84EB8DFC2D86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0470" y="2949126"/>
            <a:ext cx="4141760" cy="1874147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  <a:noFill/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63F7DF78-875F-417F-AFDB-74165A7930EB}"/>
              </a:ext>
            </a:extLst>
          </p:cNvPr>
          <p:cNvSpPr txBox="1">
            <a:spLocks/>
          </p:cNvSpPr>
          <p:nvPr/>
        </p:nvSpPr>
        <p:spPr>
          <a:xfrm>
            <a:off x="6640540" y="5767057"/>
            <a:ext cx="4805691" cy="53608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Tony Burton, Head of Finance Children’s and Education</a:t>
            </a:r>
          </a:p>
        </p:txBody>
      </p:sp>
    </p:spTree>
    <p:extLst>
      <p:ext uri="{BB962C8B-B14F-4D97-AF65-F5344CB8AC3E}">
        <p14:creationId xmlns:p14="http://schemas.microsoft.com/office/powerpoint/2010/main" val="1057392426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116342E-7ADF-547A-4453-96C0CB5C7D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4725F6B-CA44-1539-B426-17C0B822EA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10277" y="0"/>
            <a:ext cx="9771446" cy="6858000"/>
          </a:xfrm>
          <a:custGeom>
            <a:avLst/>
            <a:gdLst>
              <a:gd name="connsiteX0" fmla="*/ 1422188 w 9771446"/>
              <a:gd name="connsiteY0" fmla="*/ 0 h 6858000"/>
              <a:gd name="connsiteX1" fmla="*/ 8349258 w 9771446"/>
              <a:gd name="connsiteY1" fmla="*/ 0 h 6858000"/>
              <a:gd name="connsiteX2" fmla="*/ 8502224 w 9771446"/>
              <a:gd name="connsiteY2" fmla="*/ 159673 h 6858000"/>
              <a:gd name="connsiteX3" fmla="*/ 9771446 w 9771446"/>
              <a:gd name="connsiteY3" fmla="*/ 3429001 h 6858000"/>
              <a:gd name="connsiteX4" fmla="*/ 8502224 w 9771446"/>
              <a:gd name="connsiteY4" fmla="*/ 6698330 h 6858000"/>
              <a:gd name="connsiteX5" fmla="*/ 8349260 w 9771446"/>
              <a:gd name="connsiteY5" fmla="*/ 6858000 h 6858000"/>
              <a:gd name="connsiteX6" fmla="*/ 1422186 w 9771446"/>
              <a:gd name="connsiteY6" fmla="*/ 6858000 h 6858000"/>
              <a:gd name="connsiteX7" fmla="*/ 1269223 w 9771446"/>
              <a:gd name="connsiteY7" fmla="*/ 6698330 h 6858000"/>
              <a:gd name="connsiteX8" fmla="*/ 0 w 9771446"/>
              <a:gd name="connsiteY8" fmla="*/ 3429001 h 6858000"/>
              <a:gd name="connsiteX9" fmla="*/ 1269223 w 9771446"/>
              <a:gd name="connsiteY9" fmla="*/ 15967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771446" h="6858000">
                <a:moveTo>
                  <a:pt x="1422188" y="0"/>
                </a:moveTo>
                <a:lnTo>
                  <a:pt x="8349258" y="0"/>
                </a:lnTo>
                <a:lnTo>
                  <a:pt x="8502224" y="159673"/>
                </a:lnTo>
                <a:cubicBezTo>
                  <a:pt x="9290813" y="1023162"/>
                  <a:pt x="9771446" y="2170221"/>
                  <a:pt x="9771446" y="3429001"/>
                </a:cubicBezTo>
                <a:cubicBezTo>
                  <a:pt x="9771446" y="4687781"/>
                  <a:pt x="9290813" y="5834840"/>
                  <a:pt x="8502224" y="6698330"/>
                </a:cubicBezTo>
                <a:lnTo>
                  <a:pt x="8349260" y="6858000"/>
                </a:lnTo>
                <a:lnTo>
                  <a:pt x="1422186" y="6858000"/>
                </a:lnTo>
                <a:lnTo>
                  <a:pt x="1269223" y="6698330"/>
                </a:lnTo>
                <a:cubicBezTo>
                  <a:pt x="480633" y="5834840"/>
                  <a:pt x="0" y="4687781"/>
                  <a:pt x="0" y="3429001"/>
                </a:cubicBezTo>
                <a:cubicBezTo>
                  <a:pt x="0" y="2170221"/>
                  <a:pt x="480633" y="1023162"/>
                  <a:pt x="1269223" y="159673"/>
                </a:cubicBezTo>
                <a:close/>
              </a:path>
            </a:pathLst>
          </a:custGeom>
          <a:solidFill>
            <a:schemeClr val="bg1">
              <a:lumMod val="85000"/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EBCDF9B-C3E9-9405-FCE4-1652ADEF0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0277" y="66852"/>
            <a:ext cx="8149702" cy="584786"/>
          </a:xfrm>
        </p:spPr>
        <p:txBody>
          <a:bodyPr>
            <a:normAutofit fontScale="90000"/>
          </a:bodyPr>
          <a:lstStyle/>
          <a:p>
            <a:r>
              <a:rPr lang="en-GB" b="1"/>
              <a:t>Early Years Funding – 8 Elements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03B71E2-BF9A-53A0-C1D3-A6370F221A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0277" y="651638"/>
            <a:ext cx="10468978" cy="6139510"/>
          </a:xfrm>
        </p:spPr>
        <p:txBody>
          <a:bodyPr>
            <a:normAutofit fontScale="92500" lnSpcReduction="20000"/>
          </a:bodyPr>
          <a:lstStyle/>
          <a:p>
            <a:r>
              <a:rPr lang="en-GB" sz="2800">
                <a:solidFill>
                  <a:srgbClr val="000000"/>
                </a:solidFill>
                <a:effectLst/>
                <a:ea typeface="Arial" panose="020B0604020202020204" pitchFamily="34" charset="0"/>
                <a:cs typeface="Arial"/>
              </a:rPr>
              <a:t>Universal </a:t>
            </a:r>
            <a:r>
              <a:rPr lang="en-GB" sz="2800">
                <a:solidFill>
                  <a:srgbClr val="000000"/>
                </a:solidFill>
                <a:ea typeface="Arial" panose="020B0604020202020204" pitchFamily="34" charset="0"/>
                <a:cs typeface="Arial"/>
              </a:rPr>
              <a:t>&amp; targeted </a:t>
            </a:r>
            <a:r>
              <a:rPr lang="en-GB" sz="2800">
                <a:solidFill>
                  <a:srgbClr val="000000"/>
                </a:solidFill>
                <a:effectLst/>
                <a:ea typeface="Arial" panose="020B0604020202020204" pitchFamily="34" charset="0"/>
                <a:cs typeface="Arial"/>
              </a:rPr>
              <a:t>entitlement for 3 &amp; 4-Year-Old.</a:t>
            </a:r>
          </a:p>
          <a:p>
            <a:r>
              <a:rPr lang="en-GB" sz="2800">
                <a:effectLst/>
                <a:ea typeface="Arial" panose="020B0604020202020204" pitchFamily="34" charset="0"/>
              </a:rPr>
              <a:t>2-year-old offer for families </a:t>
            </a:r>
            <a:r>
              <a:rPr lang="en-GB" sz="2800">
                <a:ea typeface="Arial" panose="020B0604020202020204" pitchFamily="34" charset="0"/>
              </a:rPr>
              <a:t>r</a:t>
            </a:r>
            <a:r>
              <a:rPr lang="en-GB" sz="2800">
                <a:effectLst/>
                <a:ea typeface="Arial" panose="020B0604020202020204" pitchFamily="34" charset="0"/>
              </a:rPr>
              <a:t>eceiving </a:t>
            </a:r>
            <a:r>
              <a:rPr lang="en-GB" sz="2800">
                <a:ea typeface="Arial" panose="020B0604020202020204" pitchFamily="34" charset="0"/>
              </a:rPr>
              <a:t>a</a:t>
            </a:r>
            <a:r>
              <a:rPr lang="en-GB" sz="2800">
                <a:effectLst/>
                <a:ea typeface="Arial" panose="020B0604020202020204" pitchFamily="34" charset="0"/>
              </a:rPr>
              <a:t>dditional </a:t>
            </a:r>
            <a:r>
              <a:rPr lang="en-GB" sz="2800">
                <a:ea typeface="Arial" panose="020B0604020202020204" pitchFamily="34" charset="0"/>
              </a:rPr>
              <a:t>s</a:t>
            </a:r>
            <a:r>
              <a:rPr lang="en-GB" sz="2800">
                <a:effectLst/>
                <a:ea typeface="Arial" panose="020B0604020202020204" pitchFamily="34" charset="0"/>
              </a:rPr>
              <a:t>upport (previously known as disadvantaged 2-year-old offer.</a:t>
            </a:r>
            <a:endParaRPr lang="en-GB"/>
          </a:p>
          <a:p>
            <a:r>
              <a:rPr lang="en-GB"/>
              <a:t>Working Parent 2-year-old offer</a:t>
            </a:r>
          </a:p>
          <a:p>
            <a:r>
              <a:rPr lang="en-GB"/>
              <a:t>Working Parent 9 months to 2-YO</a:t>
            </a:r>
          </a:p>
          <a:p>
            <a:r>
              <a:rPr lang="en-GB"/>
              <a:t>Early Years (EY) Pupil Premium - additional funding for disadvantaged children was extended to all the Early Years offers from 2024/25.</a:t>
            </a:r>
          </a:p>
          <a:p>
            <a:pPr lvl="1"/>
            <a:r>
              <a:rPr lang="en-GB"/>
              <a:t>In 2025/26 (from April 2025) this will be paid as a top up of £1.00 per hour up to a maximum of £570 per year (38 weeks). </a:t>
            </a:r>
          </a:p>
          <a:p>
            <a:pPr lvl="1"/>
            <a:r>
              <a:rPr lang="en-GB"/>
              <a:t>This is a 50.5% increase on the 2024/25 funded rate.</a:t>
            </a:r>
          </a:p>
          <a:p>
            <a:r>
              <a:rPr lang="en-GB"/>
              <a:t>Disability Access Fund - additional per pupil funding for those receiving Disability Living Allowance to access all EY entitlements.</a:t>
            </a:r>
          </a:p>
          <a:p>
            <a:pPr lvl="1"/>
            <a:r>
              <a:rPr lang="en-GB" sz="2400" i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Funding paid to </a:t>
            </a:r>
            <a:r>
              <a:rPr lang="en-GB" i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providers</a:t>
            </a:r>
            <a:r>
              <a:rPr lang="en-GB" sz="2400" i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will be £938 per eligible pupil per annum (2024/25 rate was £910).</a:t>
            </a:r>
          </a:p>
          <a:p>
            <a:r>
              <a:rPr lang="en-GB"/>
              <a:t>Maintained Nursery School Supplementary Funding</a:t>
            </a:r>
          </a:p>
          <a:p>
            <a:pPr lvl="1"/>
            <a:r>
              <a:rPr lang="en-GB"/>
              <a:t>additional funding for maintained nurseries only provided by the National Funding Formula.</a:t>
            </a:r>
          </a:p>
          <a:p>
            <a:pPr lvl="1"/>
            <a:endParaRPr lang="en-GB"/>
          </a:p>
          <a:p>
            <a:endParaRPr lang="en-GB"/>
          </a:p>
          <a:p>
            <a:endParaRPr lang="en-GB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1D64F85-C348-B887-3620-0DFDE74DAB46}"/>
              </a:ext>
            </a:extLst>
          </p:cNvPr>
          <p:cNvGrpSpPr/>
          <p:nvPr/>
        </p:nvGrpSpPr>
        <p:grpSpPr>
          <a:xfrm rot="5400000">
            <a:off x="-2995615" y="2995613"/>
            <a:ext cx="6858004" cy="866774"/>
            <a:chOff x="-3" y="5991225"/>
            <a:chExt cx="9160195" cy="866774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159EC31-CB6B-EE2C-6435-99EF6CD49BD9}"/>
                </a:ext>
              </a:extLst>
            </p:cNvPr>
            <p:cNvSpPr/>
            <p:nvPr/>
          </p:nvSpPr>
          <p:spPr>
            <a:xfrm rot="10800000">
              <a:off x="-3" y="6210299"/>
              <a:ext cx="9160192" cy="647700"/>
            </a:xfrm>
            <a:prstGeom prst="rect">
              <a:avLst/>
            </a:prstGeom>
            <a:solidFill>
              <a:srgbClr val="5E8BB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2025/26 Early Years Budget Briefing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9E16DCA-551C-96B0-9290-3C32D40C45B5}"/>
                </a:ext>
              </a:extLst>
            </p:cNvPr>
            <p:cNvSpPr/>
            <p:nvPr/>
          </p:nvSpPr>
          <p:spPr>
            <a:xfrm>
              <a:off x="0" y="5991225"/>
              <a:ext cx="9160192" cy="219075"/>
            </a:xfrm>
            <a:prstGeom prst="rect">
              <a:avLst/>
            </a:prstGeom>
            <a:solidFill>
              <a:srgbClr val="E305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13" name="Picture 12">
            <a:extLst>
              <a:ext uri="{FF2B5EF4-FFF2-40B4-BE49-F238E27FC236}">
                <a16:creationId xmlns:a16="http://schemas.microsoft.com/office/drawing/2014/main" id="{E180912D-7F38-E4C0-2719-F4AE2C0A1DA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0" b="53020"/>
          <a:stretch/>
        </p:blipFill>
        <p:spPr>
          <a:xfrm>
            <a:off x="10318929" y="66852"/>
            <a:ext cx="1873071" cy="883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531170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ED079C-679E-61F0-D396-E9996495FB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136F2F6-DD29-17B7-5C8B-91DE4CA51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2332" y="66851"/>
            <a:ext cx="9979391" cy="883059"/>
          </a:xfrm>
        </p:spPr>
        <p:txBody>
          <a:bodyPr>
            <a:normAutofit fontScale="90000"/>
          </a:bodyPr>
          <a:lstStyle/>
          <a:p>
            <a:r>
              <a:rPr lang="en-GB" b="1" u="sng" dirty="0"/>
              <a:t>Final</a:t>
            </a:r>
            <a:r>
              <a:rPr lang="en-GB" b="1" dirty="0"/>
              <a:t> Early Years Funding Rates 2025/26</a:t>
            </a:r>
            <a:br>
              <a:rPr lang="en-GB" b="1" dirty="0"/>
            </a:br>
            <a:r>
              <a:rPr lang="en-GB" sz="3100" b="1" dirty="0"/>
              <a:t>Payable from April 2025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0356613-B63F-AC4B-9C12-2D4811D890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0277" y="651638"/>
            <a:ext cx="10468978" cy="45638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CBB4FD9-19FF-8AC8-1DC3-00E5B69A22A9}"/>
              </a:ext>
            </a:extLst>
          </p:cNvPr>
          <p:cNvGrpSpPr/>
          <p:nvPr/>
        </p:nvGrpSpPr>
        <p:grpSpPr>
          <a:xfrm rot="5400000">
            <a:off x="-2995615" y="2995613"/>
            <a:ext cx="6858004" cy="866774"/>
            <a:chOff x="-3" y="5991225"/>
            <a:chExt cx="9160195" cy="866774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844D902-D62B-2789-7DB8-76A67B563300}"/>
                </a:ext>
              </a:extLst>
            </p:cNvPr>
            <p:cNvSpPr/>
            <p:nvPr/>
          </p:nvSpPr>
          <p:spPr>
            <a:xfrm rot="10800000">
              <a:off x="-3" y="6210299"/>
              <a:ext cx="9160192" cy="647700"/>
            </a:xfrm>
            <a:prstGeom prst="rect">
              <a:avLst/>
            </a:prstGeom>
            <a:solidFill>
              <a:srgbClr val="5E8BB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GB" dirty="0"/>
                <a:t>2025/26 Early Years Budget Briefing</a:t>
              </a:r>
            </a:p>
            <a:p>
              <a:pPr algn="ctr"/>
              <a:endParaRPr lang="en-GB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D124CBF-5EC6-52A8-21F9-25BF7B4E1314}"/>
                </a:ext>
              </a:extLst>
            </p:cNvPr>
            <p:cNvSpPr/>
            <p:nvPr/>
          </p:nvSpPr>
          <p:spPr>
            <a:xfrm>
              <a:off x="0" y="5991225"/>
              <a:ext cx="9160192" cy="219075"/>
            </a:xfrm>
            <a:prstGeom prst="rect">
              <a:avLst/>
            </a:prstGeom>
            <a:solidFill>
              <a:srgbClr val="E305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3" name="Picture 12">
            <a:extLst>
              <a:ext uri="{FF2B5EF4-FFF2-40B4-BE49-F238E27FC236}">
                <a16:creationId xmlns:a16="http://schemas.microsoft.com/office/drawing/2014/main" id="{0665811F-B5B2-A3C6-8BFC-077FE474C03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0" b="53020"/>
          <a:stretch/>
        </p:blipFill>
        <p:spPr>
          <a:xfrm>
            <a:off x="11093760" y="133873"/>
            <a:ext cx="1098240" cy="517765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97891E0-010D-E8BF-944E-068F3D8E3A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538757"/>
              </p:ext>
            </p:extLst>
          </p:nvPr>
        </p:nvGraphicFramePr>
        <p:xfrm>
          <a:off x="991202" y="949910"/>
          <a:ext cx="10895998" cy="58785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67002">
                  <a:extLst>
                    <a:ext uri="{9D8B030D-6E8A-4147-A177-3AD203B41FA5}">
                      <a16:colId xmlns:a16="http://schemas.microsoft.com/office/drawing/2014/main" val="639714903"/>
                    </a:ext>
                  </a:extLst>
                </a:gridCol>
                <a:gridCol w="1996751">
                  <a:extLst>
                    <a:ext uri="{9D8B030D-6E8A-4147-A177-3AD203B41FA5}">
                      <a16:colId xmlns:a16="http://schemas.microsoft.com/office/drawing/2014/main" val="4170103441"/>
                    </a:ext>
                  </a:extLst>
                </a:gridCol>
                <a:gridCol w="1838131">
                  <a:extLst>
                    <a:ext uri="{9D8B030D-6E8A-4147-A177-3AD203B41FA5}">
                      <a16:colId xmlns:a16="http://schemas.microsoft.com/office/drawing/2014/main" val="2657714825"/>
                    </a:ext>
                  </a:extLst>
                </a:gridCol>
                <a:gridCol w="1894114">
                  <a:extLst>
                    <a:ext uri="{9D8B030D-6E8A-4147-A177-3AD203B41FA5}">
                      <a16:colId xmlns:a16="http://schemas.microsoft.com/office/drawing/2014/main" val="241982355"/>
                    </a:ext>
                  </a:extLst>
                </a:gridCol>
              </a:tblGrid>
              <a:tr h="2609483"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  <a:latin typeface="+mn-lt"/>
                        </a:rPr>
                        <a:t> </a:t>
                      </a:r>
                      <a:endParaRPr lang="en-GB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effectLst/>
                          <a:latin typeface="+mn-lt"/>
                        </a:rPr>
                        <a:t>25/26</a:t>
                      </a:r>
                    </a:p>
                    <a:p>
                      <a:pPr algn="ctr"/>
                      <a:r>
                        <a:rPr lang="en-GB" sz="2000" dirty="0">
                          <a:effectLst/>
                          <a:latin typeface="+mn-lt"/>
                        </a:rPr>
                        <a:t> </a:t>
                      </a:r>
                    </a:p>
                    <a:p>
                      <a:pPr algn="ctr"/>
                      <a:r>
                        <a:rPr lang="en-GB" sz="2000" dirty="0">
                          <a:effectLst/>
                          <a:latin typeface="+mn-lt"/>
                        </a:rPr>
                        <a:t>3 and 4 YO</a:t>
                      </a:r>
                    </a:p>
                    <a:p>
                      <a:pPr algn="ctr"/>
                      <a:r>
                        <a:rPr lang="en-GB" sz="2000" dirty="0">
                          <a:effectLst/>
                          <a:latin typeface="+mn-lt"/>
                        </a:rPr>
                        <a:t>Entitlements </a:t>
                      </a:r>
                    </a:p>
                    <a:p>
                      <a:pPr algn="ctr"/>
                      <a:r>
                        <a:rPr lang="en-GB" sz="2000" dirty="0">
                          <a:effectLst/>
                          <a:latin typeface="+mn-lt"/>
                        </a:rPr>
                        <a:t>(Universal &amp; Extended</a:t>
                      </a:r>
                      <a:endParaRPr lang="en-GB" sz="20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effectLst/>
                          <a:latin typeface="+mn-lt"/>
                        </a:rPr>
                        <a:t>25/26</a:t>
                      </a:r>
                    </a:p>
                    <a:p>
                      <a:pPr algn="ctr"/>
                      <a:r>
                        <a:rPr lang="en-GB" sz="2000" dirty="0">
                          <a:effectLst/>
                          <a:latin typeface="+mn-lt"/>
                        </a:rPr>
                        <a:t> </a:t>
                      </a:r>
                    </a:p>
                    <a:p>
                      <a:pPr algn="ctr"/>
                      <a:r>
                        <a:rPr lang="en-GB" sz="2000" dirty="0">
                          <a:effectLst/>
                          <a:latin typeface="+mn-lt"/>
                        </a:rPr>
                        <a:t>2 YO Entitlements (Working Parents &amp; Additional Support)</a:t>
                      </a:r>
                      <a:endParaRPr lang="en-GB" sz="20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effectLst/>
                          <a:latin typeface="+mn-lt"/>
                        </a:rPr>
                        <a:t>25/26</a:t>
                      </a:r>
                    </a:p>
                    <a:p>
                      <a:pPr algn="ctr"/>
                      <a:r>
                        <a:rPr lang="en-GB" sz="2000" dirty="0">
                          <a:effectLst/>
                          <a:latin typeface="+mn-lt"/>
                        </a:rPr>
                        <a:t> </a:t>
                      </a:r>
                    </a:p>
                    <a:p>
                      <a:pPr algn="ctr"/>
                      <a:r>
                        <a:rPr lang="en-GB" sz="2000" dirty="0">
                          <a:effectLst/>
                          <a:latin typeface="+mn-lt"/>
                        </a:rPr>
                        <a:t>Under 2 YO</a:t>
                      </a:r>
                    </a:p>
                    <a:p>
                      <a:pPr algn="ctr"/>
                      <a:r>
                        <a:rPr lang="en-GB" sz="2000" dirty="0">
                          <a:effectLst/>
                          <a:latin typeface="+mn-lt"/>
                        </a:rPr>
                        <a:t>Entitlements</a:t>
                      </a:r>
                    </a:p>
                    <a:p>
                      <a:pPr algn="ctr"/>
                      <a:r>
                        <a:rPr lang="en-GB" sz="2000" dirty="0">
                          <a:effectLst/>
                          <a:latin typeface="+mn-lt"/>
                        </a:rPr>
                        <a:t>(Working Parents</a:t>
                      </a:r>
                    </a:p>
                    <a:p>
                      <a:pPr algn="ctr"/>
                      <a:r>
                        <a:rPr lang="en-GB" sz="2000" dirty="0">
                          <a:effectLst/>
                          <a:latin typeface="+mn-lt"/>
                        </a:rPr>
                        <a:t> </a:t>
                      </a:r>
                      <a:endParaRPr lang="en-GB" sz="20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10920967"/>
                  </a:ext>
                </a:extLst>
              </a:tr>
              <a:tr h="397106">
                <a:tc>
                  <a:txBody>
                    <a:bodyPr/>
                    <a:lstStyle/>
                    <a:p>
                      <a:r>
                        <a:rPr lang="en-GB" sz="1400">
                          <a:effectLst/>
                          <a:latin typeface="+mn-lt"/>
                        </a:rPr>
                        <a:t> </a:t>
                      </a:r>
                      <a:endParaRPr lang="en-GB" sz="140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>
                          <a:effectLst/>
                          <a:latin typeface="+mn-lt"/>
                        </a:rPr>
                        <a:t>£</a:t>
                      </a:r>
                      <a:endParaRPr lang="en-GB" sz="24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>
                          <a:effectLst/>
                          <a:latin typeface="+mn-lt"/>
                        </a:rPr>
                        <a:t>£</a:t>
                      </a:r>
                      <a:endParaRPr lang="en-GB" sz="24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>
                          <a:effectLst/>
                          <a:latin typeface="+mn-lt"/>
                        </a:rPr>
                        <a:t>£ </a:t>
                      </a:r>
                      <a:endParaRPr lang="en-GB" sz="24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1773789"/>
                  </a:ext>
                </a:extLst>
              </a:tr>
              <a:tr h="626449">
                <a:tc>
                  <a:txBody>
                    <a:bodyPr/>
                    <a:lstStyle/>
                    <a:p>
                      <a:pPr marL="0" lvl="0" indent="0">
                        <a:buFont typeface="+mj-lt"/>
                        <a:buNone/>
                      </a:pPr>
                      <a:r>
                        <a:rPr lang="en-GB" sz="1800" dirty="0">
                          <a:effectLst/>
                          <a:latin typeface="+mn-lt"/>
                        </a:rPr>
                        <a:t>Base Rate </a:t>
                      </a:r>
                      <a:r>
                        <a:rPr lang="en-GB" sz="1400" dirty="0">
                          <a:effectLst/>
                          <a:latin typeface="+mn-lt"/>
                        </a:rPr>
                        <a:t>- Participation based on estimated hours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b="1" dirty="0">
                          <a:effectLst/>
                          <a:latin typeface="+mn-lt"/>
                        </a:rPr>
                        <a:t>6.72 </a:t>
                      </a:r>
                      <a:r>
                        <a:rPr lang="en-GB" sz="2000" dirty="0">
                          <a:effectLst/>
                          <a:latin typeface="+mn-lt"/>
                        </a:rPr>
                        <a:t>per hour</a:t>
                      </a:r>
                    </a:p>
                    <a:p>
                      <a:pPr algn="ctr"/>
                      <a:r>
                        <a:rPr lang="en-GB" sz="2000" dirty="0">
                          <a:effectLst/>
                          <a:latin typeface="+mn-lt"/>
                        </a:rPr>
                        <a:t> </a:t>
                      </a:r>
                      <a:endParaRPr lang="en-GB" sz="20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10.05</a:t>
                      </a:r>
                      <a:r>
                        <a:rPr lang="en-GB" sz="2000" b="1" dirty="0">
                          <a:effectLst/>
                          <a:latin typeface="+mn-lt"/>
                        </a:rPr>
                        <a:t> </a:t>
                      </a:r>
                      <a:r>
                        <a:rPr lang="en-GB" sz="2000" dirty="0">
                          <a:effectLst/>
                          <a:latin typeface="+mn-lt"/>
                        </a:rPr>
                        <a:t>per hour</a:t>
                      </a:r>
                      <a:endParaRPr lang="en-GB" sz="20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b="1" dirty="0">
                          <a:effectLst/>
                          <a:latin typeface="+mn-lt"/>
                        </a:rPr>
                        <a:t>14.39</a:t>
                      </a:r>
                      <a:r>
                        <a:rPr lang="en-GB" sz="2000" dirty="0">
                          <a:effectLst/>
                          <a:latin typeface="+mn-lt"/>
                        </a:rPr>
                        <a:t> per hour</a:t>
                      </a:r>
                      <a:endParaRPr lang="en-GB" sz="20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32999089"/>
                  </a:ext>
                </a:extLst>
              </a:tr>
              <a:tr h="720417">
                <a:tc>
                  <a:txBody>
                    <a:bodyPr/>
                    <a:lstStyle/>
                    <a:p>
                      <a:pPr marL="0" lvl="0" indent="0">
                        <a:buFont typeface="+mj-lt"/>
                        <a:buNone/>
                      </a:pPr>
                      <a:r>
                        <a:rPr lang="en-GB" sz="1800" dirty="0">
                          <a:effectLst/>
                          <a:latin typeface="+mn-lt"/>
                        </a:rPr>
                        <a:t>Average Deprivation Supplement </a:t>
                      </a:r>
                      <a:r>
                        <a:rPr lang="en-GB" sz="1400" dirty="0">
                          <a:effectLst/>
                          <a:latin typeface="+mn-lt"/>
                        </a:rPr>
                        <a:t>- Participation based on estimated hours &amp; paid on IDACI sliding scale on post codes – see next slide</a:t>
                      </a:r>
                      <a:endParaRPr lang="en-GB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effectLst/>
                          <a:latin typeface="+mn-lt"/>
                        </a:rPr>
                        <a:t>£0.00 to £1.33 per hour based on postcode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r"/>
                      <a:endParaRPr lang="en-GB" sz="20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/>
                      <a:endParaRPr lang="en-GB" sz="20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38603559"/>
                  </a:ext>
                </a:extLst>
              </a:tr>
              <a:tr h="7204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Early Years Pupil Premium </a:t>
                      </a:r>
                      <a:r>
                        <a:rPr lang="en-GB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additional funding for disadvantaged children was extended to all the Early Years offers from 2024/25.</a:t>
                      </a:r>
                      <a:endParaRPr lang="en-GB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£1.00 per hour up to </a:t>
                      </a:r>
                      <a:r>
                        <a:rPr lang="en-GB" sz="18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£570 </a:t>
                      </a:r>
                      <a:r>
                        <a:rPr lang="en-GB" sz="1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 year</a:t>
                      </a:r>
                    </a:p>
                    <a:p>
                      <a:pPr algn="ctr"/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(Paid Termly)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r"/>
                      <a:endParaRPr lang="en-GB" sz="20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/>
                      <a:endParaRPr lang="en-GB" sz="20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88430010"/>
                  </a:ext>
                </a:extLst>
              </a:tr>
              <a:tr h="8046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Disability Access Fund - </a:t>
                      </a:r>
                      <a:r>
                        <a:rPr lang="en-GB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additional per pupil funding for those receiving Disability Living Allowance to access all EY entitlements.</a:t>
                      </a:r>
                      <a:endParaRPr lang="en-GB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£</a:t>
                      </a:r>
                      <a:r>
                        <a:rPr lang="en-GB" sz="20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938</a:t>
                      </a: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per year per eligible pupil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(Paid as annual lump sum on application)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r"/>
                      <a:endParaRPr lang="en-GB" sz="20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/>
                      <a:endParaRPr lang="en-GB" sz="20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66660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8191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B23785-4376-FF15-9A6A-ED2E36CA2B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10CE632-3FEF-03ED-AC24-FCFE52CD4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1" y="206958"/>
            <a:ext cx="9327726" cy="584787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Deprivation supplements all offers</a:t>
            </a:r>
            <a:br>
              <a:rPr lang="en-GB" b="1" dirty="0"/>
            </a:br>
            <a:r>
              <a:rPr lang="en-GB" sz="2700" b="1" dirty="0"/>
              <a:t>(rates unchanged from 2024/25)</a:t>
            </a:r>
            <a:endParaRPr lang="en-GB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D67BD4E-D30A-048C-F1CB-AF835718B9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0277" y="651638"/>
            <a:ext cx="10468978" cy="6139510"/>
          </a:xfrm>
        </p:spPr>
        <p:txBody>
          <a:bodyPr>
            <a:normAutofit/>
          </a:bodyPr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91BEEEA-FCA0-3A1A-9AFD-85D6B40B3E00}"/>
              </a:ext>
            </a:extLst>
          </p:cNvPr>
          <p:cNvGrpSpPr/>
          <p:nvPr/>
        </p:nvGrpSpPr>
        <p:grpSpPr>
          <a:xfrm rot="5400000">
            <a:off x="-2995615" y="2995613"/>
            <a:ext cx="6858004" cy="866774"/>
            <a:chOff x="-3" y="5991225"/>
            <a:chExt cx="9160195" cy="866774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9229511-EA2D-C717-63E6-42C9BE0CC205}"/>
                </a:ext>
              </a:extLst>
            </p:cNvPr>
            <p:cNvSpPr/>
            <p:nvPr/>
          </p:nvSpPr>
          <p:spPr>
            <a:xfrm rot="10800000">
              <a:off x="-3" y="6210299"/>
              <a:ext cx="9160192" cy="647700"/>
            </a:xfrm>
            <a:prstGeom prst="rect">
              <a:avLst/>
            </a:prstGeom>
            <a:solidFill>
              <a:srgbClr val="5E8BB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GB" dirty="0"/>
                <a:t>2025/26 Early Years Budget Briefing</a:t>
              </a:r>
            </a:p>
            <a:p>
              <a:pPr algn="ctr"/>
              <a:endParaRPr lang="en-GB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4186A0C0-CE9E-160D-8B4B-8FE0F190232B}"/>
                </a:ext>
              </a:extLst>
            </p:cNvPr>
            <p:cNvSpPr/>
            <p:nvPr/>
          </p:nvSpPr>
          <p:spPr>
            <a:xfrm>
              <a:off x="0" y="5991225"/>
              <a:ext cx="9160192" cy="219075"/>
            </a:xfrm>
            <a:prstGeom prst="rect">
              <a:avLst/>
            </a:prstGeom>
            <a:solidFill>
              <a:srgbClr val="E305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3" name="Picture 12">
            <a:extLst>
              <a:ext uri="{FF2B5EF4-FFF2-40B4-BE49-F238E27FC236}">
                <a16:creationId xmlns:a16="http://schemas.microsoft.com/office/drawing/2014/main" id="{EAB39548-4407-98E9-561F-9DB398E629D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0" b="53020"/>
          <a:stretch/>
        </p:blipFill>
        <p:spPr>
          <a:xfrm>
            <a:off x="10318929" y="66852"/>
            <a:ext cx="1873071" cy="883059"/>
          </a:xfrm>
          <a:prstGeom prst="rect">
            <a:avLst/>
          </a:prstGeom>
        </p:spPr>
      </p:pic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17A04F-C803-5BDF-7CFD-AC956DD45E8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8093088"/>
              </p:ext>
            </p:extLst>
          </p:nvPr>
        </p:nvGraphicFramePr>
        <p:xfrm>
          <a:off x="1295401" y="931853"/>
          <a:ext cx="2995027" cy="557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6577">
                  <a:extLst>
                    <a:ext uri="{9D8B030D-6E8A-4147-A177-3AD203B41FA5}">
                      <a16:colId xmlns:a16="http://schemas.microsoft.com/office/drawing/2014/main" val="3200219053"/>
                    </a:ext>
                  </a:extLst>
                </a:gridCol>
                <a:gridCol w="1468450">
                  <a:extLst>
                    <a:ext uri="{9D8B030D-6E8A-4147-A177-3AD203B41FA5}">
                      <a16:colId xmlns:a16="http://schemas.microsoft.com/office/drawing/2014/main" val="4147548959"/>
                    </a:ext>
                  </a:extLst>
                </a:gridCol>
              </a:tblGrid>
              <a:tr h="466468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IDACI Band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Proposed 2025/26 hourly rate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593783"/>
                  </a:ext>
                </a:extLst>
              </a:tr>
              <a:tr h="466468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1.33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0034364"/>
                  </a:ext>
                </a:extLst>
              </a:tr>
              <a:tr h="466468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1.23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6925509"/>
                  </a:ext>
                </a:extLst>
              </a:tr>
              <a:tr h="466468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1.12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6996334"/>
                  </a:ext>
                </a:extLst>
              </a:tr>
              <a:tr h="466468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1.02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6396800"/>
                  </a:ext>
                </a:extLst>
              </a:tr>
              <a:tr h="466468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/>
                        <a:t>0.92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188761"/>
                  </a:ext>
                </a:extLst>
              </a:tr>
              <a:tr h="466468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/>
                        <a:t>0.40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8666621"/>
                  </a:ext>
                </a:extLst>
              </a:tr>
              <a:tr h="466468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/>
                        <a:t>0.20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874906"/>
                  </a:ext>
                </a:extLst>
              </a:tr>
              <a:tr h="466468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/>
                        <a:t>0.05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4693463"/>
                  </a:ext>
                </a:extLst>
              </a:tr>
              <a:tr h="466468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/>
                        <a:t>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5889829"/>
                  </a:ext>
                </a:extLst>
              </a:tr>
              <a:tr h="466468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/>
                        <a:t>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00720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1F80070-04D2-1579-645C-B89DE83660FB}"/>
              </a:ext>
            </a:extLst>
          </p:cNvPr>
          <p:cNvSpPr txBox="1"/>
          <p:nvPr/>
        </p:nvSpPr>
        <p:spPr>
          <a:xfrm>
            <a:off x="4601823" y="2864422"/>
            <a:ext cx="70774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IDACI Banding Rates 2025/26 Across All Entitlements per funded Hour - </a:t>
            </a:r>
            <a:r>
              <a:rPr lang="en-GB" dirty="0"/>
              <a:t>Unchanged Versus 2024/25 </a:t>
            </a:r>
          </a:p>
        </p:txBody>
      </p:sp>
    </p:spTree>
    <p:extLst>
      <p:ext uri="{BB962C8B-B14F-4D97-AF65-F5344CB8AC3E}">
        <p14:creationId xmlns:p14="http://schemas.microsoft.com/office/powerpoint/2010/main" val="4250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95CB3D57508242A646A89493E9167B" ma:contentTypeVersion="27" ma:contentTypeDescription="Create a new document." ma:contentTypeScope="" ma:versionID="f9613b28a80292272389a732573fb417">
  <xsd:schema xmlns:xsd="http://www.w3.org/2001/XMLSchema" xmlns:xs="http://www.w3.org/2001/XMLSchema" xmlns:p="http://schemas.microsoft.com/office/2006/metadata/properties" xmlns:ns2="5a4228b7-23ec-4be1-8112-410b0e3750ba" xmlns:ns3="90a03753-1834-4771-99b0-205867b275ff" xmlns:ns4="d202d31c-686c-4115-a7b9-5cc891ed602b" targetNamespace="http://schemas.microsoft.com/office/2006/metadata/properties" ma:root="true" ma:fieldsID="994aae06e84a83bb72210605f85c65ac" ns2:_="" ns3:_="" ns4:_="">
    <xsd:import namespace="5a4228b7-23ec-4be1-8112-410b0e3750ba"/>
    <xsd:import namespace="90a03753-1834-4771-99b0-205867b275ff"/>
    <xsd:import namespace="d202d31c-686c-4115-a7b9-5cc891ed602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Comment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4228b7-23ec-4be1-8112-410b0e3750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Comments" ma:index="19" nillable="true" ma:displayName="Comments" ma:format="Dropdown" ma:internalName="Comments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8bb61a9-1cb6-416b-8dcb-4ddbf3c41e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a03753-1834-4771-99b0-205867b275f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02d31c-686c-4115-a7b9-5cc891ed602b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6d51ab33-fc9c-4053-825b-2ea908e0860e}" ma:internalName="TaxCatchAll" ma:showField="CatchAllData" ma:web="90a03753-1834-4771-99b0-205867b275f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a4228b7-23ec-4be1-8112-410b0e3750ba">
      <Terms xmlns="http://schemas.microsoft.com/office/infopath/2007/PartnerControls"/>
    </lcf76f155ced4ddcb4097134ff3c332f>
    <TaxCatchAll xmlns="d202d31c-686c-4115-a7b9-5cc891ed602b" xsi:nil="true"/>
    <Comments xmlns="5a4228b7-23ec-4be1-8112-410b0e3750ba" xsi:nil="true"/>
  </documentManagement>
</p:properties>
</file>

<file path=customXml/itemProps1.xml><?xml version="1.0" encoding="utf-8"?>
<ds:datastoreItem xmlns:ds="http://schemas.openxmlformats.org/officeDocument/2006/customXml" ds:itemID="{D16183CC-99DF-437B-A1D4-1FD7C3C0DA9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B69EE81-EE13-46BB-9A9F-5F716279B0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4228b7-23ec-4be1-8112-410b0e3750ba"/>
    <ds:schemaRef ds:uri="90a03753-1834-4771-99b0-205867b275ff"/>
    <ds:schemaRef ds:uri="d202d31c-686c-4115-a7b9-5cc891ed602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A8705EF-7F75-4F5C-960F-EE473010345E}">
  <ds:schemaRefs>
    <ds:schemaRef ds:uri="http://purl.org/dc/terms/"/>
    <ds:schemaRef ds:uri="http://schemas.openxmlformats.org/package/2006/metadata/core-properties"/>
    <ds:schemaRef ds:uri="d202d31c-686c-4115-a7b9-5cc891ed602b"/>
    <ds:schemaRef ds:uri="http://schemas.microsoft.com/office/2006/metadata/properties"/>
    <ds:schemaRef ds:uri="http://schemas.microsoft.com/office/2006/documentManagement/types"/>
    <ds:schemaRef ds:uri="5a4228b7-23ec-4be1-8112-410b0e3750ba"/>
    <ds:schemaRef ds:uri="http://schemas.microsoft.com/office/infopath/2007/PartnerControls"/>
    <ds:schemaRef ds:uri="http://purl.org/dc/elements/1.1/"/>
    <ds:schemaRef ds:uri="90a03753-1834-4771-99b0-205867b275ff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426</Words>
  <Application>Microsoft Office PowerPoint</Application>
  <PresentationFormat>Widescreen</PresentationFormat>
  <Paragraphs>79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Calibri Light</vt:lpstr>
      <vt:lpstr>Office Theme</vt:lpstr>
      <vt:lpstr>1_Office Theme</vt:lpstr>
      <vt:lpstr>  2025/26 Early Years Final rates    </vt:lpstr>
      <vt:lpstr>Early Years Funding – 8 Elements</vt:lpstr>
      <vt:lpstr>Final Early Years Funding Rates 2025/26 Payable from April 2025</vt:lpstr>
      <vt:lpstr>Deprivation supplements all offers (rates unchanged from 2024/25)</vt:lpstr>
    </vt:vector>
  </TitlesOfParts>
  <Company>London Borough of Hammersmith and Fulham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Burton Tony: H&amp;F</dc:creator>
  <cp:lastModifiedBy>Barrow Tracy: H&amp;F</cp:lastModifiedBy>
  <cp:revision>6</cp:revision>
  <dcterms:created xsi:type="dcterms:W3CDTF">2025-01-08T16:57:58Z</dcterms:created>
  <dcterms:modified xsi:type="dcterms:W3CDTF">2025-02-27T13:18:36Z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0x0101007B95CB3D57508242A646A89493E9167B</vt:lpwstr>
  </property>
  <property fmtid="{D5CDD505-2E9C-101B-9397-08002B2CF9AE}" pid="3" name="MediaServiceImageTags">
    <vt:lpwstr/>
  </property>
</Properties>
</file>