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75" r:id="rId4"/>
    <p:sldId id="277" r:id="rId5"/>
    <p:sldId id="278" r:id="rId6"/>
    <p:sldId id="261" r:id="rId7"/>
    <p:sldId id="262" r:id="rId8"/>
    <p:sldId id="272" r:id="rId9"/>
    <p:sldId id="297" r:id="rId10"/>
    <p:sldId id="279" r:id="rId11"/>
    <p:sldId id="280" r:id="rId12"/>
    <p:sldId id="281" r:id="rId13"/>
    <p:sldId id="263" r:id="rId14"/>
    <p:sldId id="274" r:id="rId15"/>
    <p:sldId id="264" r:id="rId16"/>
    <p:sldId id="265" r:id="rId17"/>
    <p:sldId id="273" r:id="rId18"/>
    <p:sldId id="289" r:id="rId19"/>
    <p:sldId id="290" r:id="rId20"/>
    <p:sldId id="282" r:id="rId21"/>
    <p:sldId id="266" r:id="rId22"/>
    <p:sldId id="284" r:id="rId23"/>
    <p:sldId id="286" r:id="rId24"/>
    <p:sldId id="296" r:id="rId25"/>
    <p:sldId id="287" r:id="rId26"/>
    <p:sldId id="288" r:id="rId27"/>
    <p:sldId id="268" r:id="rId28"/>
    <p:sldId id="294" r:id="rId29"/>
    <p:sldId id="295" r:id="rId30"/>
    <p:sldId id="285" r:id="rId31"/>
    <p:sldId id="291" r:id="rId32"/>
    <p:sldId id="269" r:id="rId33"/>
    <p:sldId id="270"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8E5B0-C13F-49FB-9E24-196C710C8E1A}" v="5" dt="2025-01-16T11:04:42.030"/>
    <p1510:client id="{E3E53D04-38A1-4F79-926F-D7D18FC48E31}" v="3" dt="2025-01-15T12:19:11.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8D875-2D8C-4F0D-BEA5-881B0131AC54}"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E5B30-967E-44BA-9E1A-FD0BF0B2F94B}" type="slidenum">
              <a:rPr lang="en-GB" smtClean="0"/>
              <a:t>‹#›</a:t>
            </a:fld>
            <a:endParaRPr lang="en-GB"/>
          </a:p>
        </p:txBody>
      </p:sp>
    </p:spTree>
    <p:extLst>
      <p:ext uri="{BB962C8B-B14F-4D97-AF65-F5344CB8AC3E}">
        <p14:creationId xmlns:p14="http://schemas.microsoft.com/office/powerpoint/2010/main" val="316670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ri-borough.cloud.servelec-synergy.com/LBHF/FIS/Synergy/Login.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Renee.Daley@lbhf.gov.u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18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9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5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4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0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07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9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latin typeface="Arial" panose="020B0604020202020204" pitchFamily="34" charset="0"/>
                <a:cs typeface="Arial" panose="020B0604020202020204" pitchFamily="34" charset="0"/>
              </a:rPr>
              <a:t>Moving on the Disability Access Fund which is also known as a DAF payment.</a:t>
            </a:r>
          </a:p>
          <a:p>
            <a:pPr marL="0" indent="0">
              <a:buNone/>
            </a:pPr>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If you provide funded placements for any 3 or 4 year olds who receive disability living allowance (DLA), your setting is eligible to claim disability access funding.</a:t>
            </a: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This is a one-off payment of </a:t>
            </a:r>
            <a:r>
              <a:rPr lang="en-GB" u="sng">
                <a:latin typeface="Arial" panose="020B0604020202020204" pitchFamily="34" charset="0"/>
                <a:cs typeface="Arial" panose="020B0604020202020204" pitchFamily="34" charset="0"/>
              </a:rPr>
              <a:t>£828</a:t>
            </a:r>
            <a:r>
              <a:rPr lang="en-GB">
                <a:latin typeface="Arial" panose="020B0604020202020204" pitchFamily="34" charset="0"/>
                <a:cs typeface="Arial" panose="020B0604020202020204" pitchFamily="34" charset="0"/>
              </a:rPr>
              <a:t> per child which is paid directly to the provider on an annual basis (one payment per financial year).</a:t>
            </a:r>
          </a:p>
          <a:p>
            <a:pPr marL="0" indent="0">
              <a:buNone/>
            </a:pP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The payment can only be made to one provider and cannot be split so where a child is accessing their entitlement across more than one provider, the parent will need to decide which setting will receive the DAF payment.</a:t>
            </a:r>
          </a:p>
          <a:p>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20</a:t>
            </a:fld>
            <a:endParaRPr lang="en-GB"/>
          </a:p>
        </p:txBody>
      </p:sp>
    </p:spTree>
    <p:extLst>
      <p:ext uri="{BB962C8B-B14F-4D97-AF65-F5344CB8AC3E}">
        <p14:creationId xmlns:p14="http://schemas.microsoft.com/office/powerpoint/2010/main" val="4237833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Early Years Pupil Premium (EYPP) is additional funding given to early years providers to improve the education they provide to eligible 3 and 4-year-olds.</a:t>
            </a:r>
          </a:p>
          <a:p>
            <a:r>
              <a:rPr lang="en-GB" sz="1200" b="0" i="0" kern="1200">
                <a:solidFill>
                  <a:schemeClr val="tx1"/>
                </a:solidFill>
                <a:effectLst/>
                <a:latin typeface="+mn-lt"/>
                <a:ea typeface="+mn-ea"/>
                <a:cs typeface="+mn-cs"/>
              </a:rPr>
              <a:t>Childcare providers can claim an additional £0.62 pence per hour (£353 per year) to spend on enriching your 3 or 4 year old child’s education.</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This funding can be used for things such as: </a:t>
            </a:r>
          </a:p>
          <a:p>
            <a:r>
              <a:rPr lang="en-GB" sz="1200" b="0" i="0" kern="1200">
                <a:solidFill>
                  <a:schemeClr val="tx1"/>
                </a:solidFill>
                <a:effectLst/>
                <a:latin typeface="+mn-lt"/>
                <a:ea typeface="+mn-ea"/>
                <a:cs typeface="+mn-cs"/>
              </a:rPr>
              <a:t>- buying equipment to support child’s learning and development, or</a:t>
            </a:r>
          </a:p>
          <a:p>
            <a:r>
              <a:rPr lang="en-GB" sz="1200" b="0" i="0" kern="1200">
                <a:solidFill>
                  <a:schemeClr val="tx1"/>
                </a:solidFill>
                <a:effectLst/>
                <a:latin typeface="+mn-lt"/>
                <a:ea typeface="+mn-ea"/>
                <a:cs typeface="+mn-cs"/>
              </a:rPr>
              <a:t>- employing specialist staff to help children develop their speech and language skills </a:t>
            </a:r>
          </a:p>
          <a:p>
            <a:endParaRPr lang="en-GB"/>
          </a:p>
          <a:p>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21</a:t>
            </a:fld>
            <a:endParaRPr lang="en-GB"/>
          </a:p>
        </p:txBody>
      </p:sp>
    </p:spTree>
    <p:extLst>
      <p:ext uri="{BB962C8B-B14F-4D97-AF65-F5344CB8AC3E}">
        <p14:creationId xmlns:p14="http://schemas.microsoft.com/office/powerpoint/2010/main" val="373209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eligibility criteria for Early Years Pupil Premium is quite similar to that of the 2 year old funding so you could use this a pointer that if you have any children in your setting that were eligible for 2 year old funding, and they have now moved on to 3 &amp; 4 year old funding, they may well be eligible for Early Years Pupil Premium (EYPP) also.</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So to just name a few of the eligibility criteria points, 3 and 4 year olds may be entitled to Early Years Pupil Premium if family are in receipt of –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Income Support</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income-based Jobseeker’s Allowance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income-related Employment and Support Allowance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support under part six of the Immigration and Asylum Act 1999</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special guardianship order</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 child arrangements order</a:t>
            </a:r>
          </a:p>
        </p:txBody>
      </p:sp>
      <p:sp>
        <p:nvSpPr>
          <p:cNvPr id="4" name="Slide Number Placeholder 3"/>
          <p:cNvSpPr>
            <a:spLocks noGrp="1"/>
          </p:cNvSpPr>
          <p:nvPr>
            <p:ph type="sldNum" sz="quarter" idx="5"/>
          </p:nvPr>
        </p:nvSpPr>
        <p:spPr/>
        <p:txBody>
          <a:bodyPr/>
          <a:lstStyle/>
          <a:p>
            <a:fld id="{C2AF050A-8BEF-4D0E-91E4-23FF33688041}" type="slidenum">
              <a:rPr lang="en-GB" smtClean="0"/>
              <a:t>22</a:t>
            </a:fld>
            <a:endParaRPr lang="en-GB"/>
          </a:p>
        </p:txBody>
      </p:sp>
    </p:spTree>
    <p:extLst>
      <p:ext uri="{BB962C8B-B14F-4D97-AF65-F5344CB8AC3E}">
        <p14:creationId xmlns:p14="http://schemas.microsoft.com/office/powerpoint/2010/main" val="100043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t>All funded entitlements are across 38 weeks per year (term time only)</a:t>
            </a:r>
          </a:p>
          <a:p>
            <a:pPr marL="0" indent="0">
              <a:buNone/>
            </a:pPr>
            <a:r>
              <a:rPr lang="en-GB" sz="1200"/>
              <a:t>The London Borough of Hammersmith and Fulham set their term weeks each term so the maximum number of weeks a provider can claim each term is 12.6666 weeks.</a:t>
            </a:r>
          </a:p>
          <a:p>
            <a:pPr marL="0" indent="0">
              <a:buNone/>
            </a:pPr>
            <a:endParaRPr lang="en-GB" sz="1200"/>
          </a:p>
          <a:p>
            <a:pPr marL="0" indent="0">
              <a:buNone/>
            </a:pPr>
            <a:r>
              <a:rPr lang="en-GB" sz="1200" b="1"/>
              <a:t>Stretched offer (all year round)</a:t>
            </a:r>
          </a:p>
          <a:p>
            <a:pPr marL="0" indent="0">
              <a:buNone/>
            </a:pPr>
            <a:r>
              <a:rPr lang="en-GB" sz="1200"/>
              <a:t>Some providers may choose to offer the funding as a stretched offer, whereby the child accesses less hours per week, over more weeks of the year.</a:t>
            </a:r>
          </a:p>
          <a:p>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23</a:t>
            </a:fld>
            <a:endParaRPr lang="en-GB"/>
          </a:p>
        </p:txBody>
      </p:sp>
    </p:spTree>
    <p:extLst>
      <p:ext uri="{BB962C8B-B14F-4D97-AF65-F5344CB8AC3E}">
        <p14:creationId xmlns:p14="http://schemas.microsoft.com/office/powerpoint/2010/main" val="151429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12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Funding rates for early years entitlements for 2022/2023 are as follows -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2 year old entitlement = </a:t>
            </a:r>
            <a:r>
              <a:rPr lang="en-GB" b="1">
                <a:latin typeface="Arial" panose="020B0604020202020204" pitchFamily="34" charset="0"/>
                <a:cs typeface="Arial" panose="020B0604020202020204" pitchFamily="34" charset="0"/>
              </a:rPr>
              <a:t>£7.56 per hour</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3 and 4 year old entitlement (universal offer) = </a:t>
            </a:r>
            <a:r>
              <a:rPr lang="en-GB" b="1">
                <a:latin typeface="Arial" panose="020B0604020202020204" pitchFamily="34" charset="0"/>
                <a:cs typeface="Arial" panose="020B0604020202020204" pitchFamily="34" charset="0"/>
              </a:rPr>
              <a:t>£6.48 per hour</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3 and 4 year old entitlement (extended offer) = </a:t>
            </a:r>
            <a:r>
              <a:rPr lang="en-GB" b="1">
                <a:latin typeface="Arial" panose="020B0604020202020204" pitchFamily="34" charset="0"/>
                <a:cs typeface="Arial" panose="020B0604020202020204" pitchFamily="34" charset="0"/>
              </a:rPr>
              <a:t>£6.48 per hour</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Disability Access Fund (DAF) = </a:t>
            </a:r>
            <a:r>
              <a:rPr lang="en-GB" b="1">
                <a:latin typeface="Arial" panose="020B0604020202020204" pitchFamily="34" charset="0"/>
                <a:cs typeface="Arial" panose="020B0604020202020204" pitchFamily="34" charset="0"/>
              </a:rPr>
              <a:t>£828 per year</a:t>
            </a:r>
          </a:p>
          <a:p>
            <a:endParaRPr lang="en-GB" b="1">
              <a:latin typeface="Arial" panose="020B0604020202020204" pitchFamily="34" charset="0"/>
              <a:cs typeface="Arial" panose="020B0604020202020204" pitchFamily="34" charset="0"/>
            </a:endParaRPr>
          </a:p>
          <a:p>
            <a:r>
              <a:rPr lang="en-GB">
                <a:highlight>
                  <a:srgbClr val="FFFF00"/>
                </a:highlight>
                <a:latin typeface="Arial" panose="020B0604020202020204" pitchFamily="34" charset="0"/>
                <a:cs typeface="Arial" panose="020B0604020202020204" pitchFamily="34" charset="0"/>
              </a:rPr>
              <a:t>Early Years Pupil Premium (EYPP) = </a:t>
            </a:r>
            <a:r>
              <a:rPr lang="en-GB" sz="1200" b="1">
                <a:highlight>
                  <a:srgbClr val="FFFF00"/>
                </a:highlight>
                <a:latin typeface="Arial" panose="020B0604020202020204" pitchFamily="34" charset="0"/>
                <a:cs typeface="Arial" panose="020B0604020202020204" pitchFamily="34" charset="0"/>
              </a:rPr>
              <a:t>additional</a:t>
            </a:r>
            <a:r>
              <a:rPr lang="en-GB" b="1">
                <a:highlight>
                  <a:srgbClr val="FFFF00"/>
                </a:highlight>
                <a:latin typeface="Arial" panose="020B0604020202020204" pitchFamily="34" charset="0"/>
                <a:cs typeface="Arial" panose="020B0604020202020204" pitchFamily="34" charset="0"/>
              </a:rPr>
              <a:t> £0.62 per hour / £353 per year</a:t>
            </a:r>
            <a:endParaRPr lang="en-GB">
              <a:highlight>
                <a:srgbClr val="FFFF00"/>
              </a:highlight>
              <a:latin typeface="Arial" panose="020B0604020202020204" pitchFamily="34" charset="0"/>
              <a:cs typeface="Arial" panose="020B0604020202020204" pitchFamily="34" charset="0"/>
            </a:endParaRPr>
          </a:p>
          <a:p>
            <a:endParaRPr lang="en-GB">
              <a:highlight>
                <a:srgbClr val="FFFF00"/>
              </a:highlight>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SEN Inclusion Fund (SENIF) = </a:t>
            </a:r>
            <a:r>
              <a:rPr lang="en-GB" b="1">
                <a:latin typeface="Arial" panose="020B0604020202020204" pitchFamily="34" charset="0"/>
                <a:cs typeface="Arial" panose="020B0604020202020204" pitchFamily="34" charset="0"/>
              </a:rPr>
              <a:t>up to £2,500 per term</a:t>
            </a:r>
          </a:p>
          <a:p>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27</a:t>
            </a:fld>
            <a:endParaRPr lang="en-GB"/>
          </a:p>
        </p:txBody>
      </p:sp>
    </p:spTree>
    <p:extLst>
      <p:ext uri="{BB962C8B-B14F-4D97-AF65-F5344CB8AC3E}">
        <p14:creationId xmlns:p14="http://schemas.microsoft.com/office/powerpoint/2010/main" val="81025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6FD5-3336-3192-DD40-7B0894D20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B0541-43CA-3519-A1DF-65BC98053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CBD68-4B42-42D9-5136-E9DD870528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2C4665-E955-5F75-0DBC-63DD18B0956A}"/>
              </a:ext>
            </a:extLst>
          </p:cNvPr>
          <p:cNvSpPr>
            <a:spLocks noGrp="1"/>
          </p:cNvSpPr>
          <p:nvPr>
            <p:ph type="sldNum" sz="quarter" idx="5"/>
          </p:nvPr>
        </p:nvSpPr>
        <p:spPr/>
        <p:txBody>
          <a:bodyPr/>
          <a:lstStyle/>
          <a:p>
            <a:fld id="{E3760860-FBBD-4866-ABAD-9C61DF5F300C}" type="slidenum">
              <a:rPr lang="en-GB" smtClean="0"/>
              <a:t>28</a:t>
            </a:fld>
            <a:endParaRPr lang="en-GB"/>
          </a:p>
        </p:txBody>
      </p:sp>
    </p:spTree>
    <p:extLst>
      <p:ext uri="{BB962C8B-B14F-4D97-AF65-F5344CB8AC3E}">
        <p14:creationId xmlns:p14="http://schemas.microsoft.com/office/powerpoint/2010/main" val="197485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9BF1-2586-B51E-4EAA-29FA57D57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2A06A-36AF-7F15-BC2E-1B669DEC5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D34EC-B905-0D46-7919-5A7D7722002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27CC76-3807-BDB2-B878-73808E161244}"/>
              </a:ext>
            </a:extLst>
          </p:cNvPr>
          <p:cNvSpPr>
            <a:spLocks noGrp="1"/>
          </p:cNvSpPr>
          <p:nvPr>
            <p:ph type="sldNum" sz="quarter" idx="5"/>
          </p:nvPr>
        </p:nvSpPr>
        <p:spPr/>
        <p:txBody>
          <a:bodyPr/>
          <a:lstStyle/>
          <a:p>
            <a:fld id="{E3760860-FBBD-4866-ABAD-9C61DF5F300C}" type="slidenum">
              <a:rPr lang="en-GB" smtClean="0"/>
              <a:t>29</a:t>
            </a:fld>
            <a:endParaRPr lang="en-GB"/>
          </a:p>
        </p:txBody>
      </p:sp>
    </p:spTree>
    <p:extLst>
      <p:ext uri="{BB962C8B-B14F-4D97-AF65-F5344CB8AC3E}">
        <p14:creationId xmlns:p14="http://schemas.microsoft.com/office/powerpoint/2010/main" val="363744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The following funding streams are claimed via the provider portal –</a:t>
            </a:r>
          </a:p>
          <a:p>
            <a:pPr marL="0" indent="0">
              <a:buNone/>
            </a:pPr>
            <a:endParaRPr lang="en-GB"/>
          </a:p>
          <a:p>
            <a:pPr>
              <a:buFontTx/>
              <a:buChar char="-"/>
            </a:pPr>
            <a:r>
              <a:rPr lang="en-GB"/>
              <a:t>2 year old funding</a:t>
            </a:r>
          </a:p>
          <a:p>
            <a:pPr>
              <a:buFontTx/>
              <a:buChar char="-"/>
            </a:pPr>
            <a:r>
              <a:rPr lang="en-GB"/>
              <a:t>3 &amp; 4 year old funding – universal and extended entitlement</a:t>
            </a:r>
          </a:p>
          <a:p>
            <a:pPr>
              <a:buFontTx/>
              <a:buChar char="-"/>
            </a:pPr>
            <a:r>
              <a:rPr lang="en-GB"/>
              <a:t>Disability Access Fund (DAF)</a:t>
            </a:r>
          </a:p>
          <a:p>
            <a:pPr>
              <a:buFontTx/>
              <a:buChar char="-"/>
            </a:pPr>
            <a:r>
              <a:rPr lang="en-GB"/>
              <a:t>Early Years Pupil Premium (EYPP)</a:t>
            </a:r>
          </a:p>
          <a:p>
            <a:pPr marL="0" indent="0">
              <a:buNone/>
            </a:pPr>
            <a:endParaRPr lang="en-GB"/>
          </a:p>
          <a:p>
            <a:pPr marL="0" indent="0">
              <a:buNone/>
            </a:pPr>
            <a:r>
              <a:rPr lang="en-GB"/>
              <a:t>Link for provider portal - </a:t>
            </a:r>
            <a:r>
              <a:rPr lang="en-GB">
                <a:hlinkClick r:id="rId3"/>
              </a:rPr>
              <a:t>https://tri-borough.cloud.servelec-synergy.com/LBHF/FIS/Synergy/Login.aspx</a:t>
            </a:r>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30</a:t>
            </a:fld>
            <a:endParaRPr lang="en-GB"/>
          </a:p>
        </p:txBody>
      </p:sp>
    </p:spTree>
    <p:extLst>
      <p:ext uri="{BB962C8B-B14F-4D97-AF65-F5344CB8AC3E}">
        <p14:creationId xmlns:p14="http://schemas.microsoft.com/office/powerpoint/2010/main" val="156503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0" i="0" u="none" strike="noStrike" kern="1200">
                <a:solidFill>
                  <a:schemeClr val="tx1"/>
                </a:solidFill>
                <a:effectLst/>
                <a:latin typeface="+mn-lt"/>
                <a:ea typeface="+mn-ea"/>
                <a:cs typeface="+mn-cs"/>
              </a:rPr>
              <a:t>I have included the headcount dates for 2023/2024 which I thought would be helpful, but again, this presentation will be sent out to all of you so please don’t worry if your not able to write them all down.</a:t>
            </a:r>
          </a:p>
          <a:p>
            <a:pPr rtl="0" eaLnBrk="1" fontAlgn="t" latinLnBrk="0" hangingPunct="1"/>
            <a:endParaRPr lang="en-GB" sz="1200" b="1" i="0" u="none" strike="noStrike" kern="1200">
              <a:solidFill>
                <a:schemeClr val="tx1"/>
              </a:solidFill>
              <a:effectLst/>
              <a:latin typeface="+mn-lt"/>
              <a:ea typeface="+mn-ea"/>
              <a:cs typeface="+mn-cs"/>
            </a:endParaRPr>
          </a:p>
          <a:p>
            <a:pPr rtl="0" eaLnBrk="1" fontAlgn="t" latinLnBrk="0" hangingPunct="1"/>
            <a:r>
              <a:rPr lang="en-GB" sz="1200" b="1" i="0" u="none" strike="noStrike" kern="1200">
                <a:solidFill>
                  <a:schemeClr val="tx1"/>
                </a:solidFill>
                <a:effectLst/>
                <a:latin typeface="+mn-lt"/>
                <a:ea typeface="+mn-ea"/>
                <a:cs typeface="+mn-cs"/>
              </a:rPr>
              <a:t>Autumn</a:t>
            </a:r>
          </a:p>
          <a:p>
            <a:pPr rtl="0" eaLnBrk="1" fontAlgn="t" latinLnBrk="0" hangingPunct="1"/>
            <a:r>
              <a:rPr lang="en-GB" sz="1200" b="0" i="0" u="none" strike="noStrike" kern="1200">
                <a:solidFill>
                  <a:schemeClr val="tx1"/>
                </a:solidFill>
                <a:effectLst/>
                <a:latin typeface="+mn-lt"/>
                <a:ea typeface="+mn-ea"/>
                <a:cs typeface="+mn-cs"/>
              </a:rPr>
              <a:t>Estimate submission dates</a:t>
            </a:r>
            <a:r>
              <a:rPr lang="en-GB" sz="1200" b="1" i="0" u="none" strike="noStrike" kern="1200">
                <a:solidFill>
                  <a:schemeClr val="tx1"/>
                </a:solidFill>
                <a:effectLst/>
                <a:latin typeface="+mn-lt"/>
                <a:ea typeface="+mn-ea"/>
                <a:cs typeface="+mn-cs"/>
              </a:rPr>
              <a:t> - </a:t>
            </a:r>
            <a:r>
              <a:rPr lang="en-GB" sz="1200" b="0" i="0" u="none" strike="noStrike" kern="1200">
                <a:solidFill>
                  <a:schemeClr val="tx1"/>
                </a:solidFill>
                <a:effectLst/>
                <a:latin typeface="+mn-lt"/>
                <a:ea typeface="+mn-ea"/>
                <a:cs typeface="+mn-cs"/>
              </a:rPr>
              <a:t>10</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July 2023 – 21</a:t>
            </a:r>
            <a:r>
              <a:rPr lang="en-GB" sz="1200" b="0" i="0" u="none" strike="noStrike" kern="1200" baseline="30000">
                <a:solidFill>
                  <a:schemeClr val="tx1"/>
                </a:solidFill>
                <a:effectLst/>
                <a:latin typeface="+mn-lt"/>
                <a:ea typeface="+mn-ea"/>
                <a:cs typeface="+mn-cs"/>
              </a:rPr>
              <a:t>st</a:t>
            </a:r>
            <a:r>
              <a:rPr lang="en-GB" sz="1200" b="0" i="0" u="none" strike="noStrike" kern="1200">
                <a:solidFill>
                  <a:schemeClr val="tx1"/>
                </a:solidFill>
                <a:effectLst/>
                <a:latin typeface="+mn-lt"/>
                <a:ea typeface="+mn-ea"/>
                <a:cs typeface="+mn-cs"/>
              </a:rPr>
              <a:t> July 2023</a:t>
            </a:r>
          </a:p>
          <a:p>
            <a:pPr rtl="0" eaLnBrk="1" fontAlgn="t" latinLnBrk="0" hangingPunct="1"/>
            <a:r>
              <a:rPr lang="en-GB" sz="1200" b="0" i="0" u="none" strike="noStrike" kern="1200">
                <a:solidFill>
                  <a:schemeClr val="tx1"/>
                </a:solidFill>
                <a:effectLst/>
                <a:latin typeface="+mn-lt"/>
                <a:ea typeface="+mn-ea"/>
                <a:cs typeface="+mn-cs"/>
              </a:rPr>
              <a:t>Headcount day - 5</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October 2023</a:t>
            </a:r>
          </a:p>
          <a:p>
            <a:pPr rtl="0" eaLnBrk="1" fontAlgn="t" latinLnBrk="0" hangingPunct="1"/>
            <a:r>
              <a:rPr lang="en-GB" sz="1200" b="0" i="0" u="none" strike="noStrike" kern="1200">
                <a:solidFill>
                  <a:schemeClr val="tx1"/>
                </a:solidFill>
                <a:effectLst/>
                <a:latin typeface="+mn-lt"/>
                <a:ea typeface="+mn-ea"/>
                <a:cs typeface="+mn-cs"/>
              </a:rPr>
              <a:t>‘Actuals’ submission dates – 2</a:t>
            </a:r>
            <a:r>
              <a:rPr lang="en-GB" sz="1200" b="0" i="0" u="none" strike="noStrike" kern="1200" baseline="30000">
                <a:solidFill>
                  <a:schemeClr val="tx1"/>
                </a:solidFill>
                <a:effectLst/>
                <a:latin typeface="+mn-lt"/>
                <a:ea typeface="+mn-ea"/>
                <a:cs typeface="+mn-cs"/>
              </a:rPr>
              <a:t>nd</a:t>
            </a:r>
            <a:r>
              <a:rPr lang="en-GB" sz="1200" b="0" i="0" u="none" strike="noStrike" kern="1200">
                <a:solidFill>
                  <a:schemeClr val="tx1"/>
                </a:solidFill>
                <a:effectLst/>
                <a:latin typeface="+mn-lt"/>
                <a:ea typeface="+mn-ea"/>
                <a:cs typeface="+mn-cs"/>
              </a:rPr>
              <a:t> October 2023 – 13</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October 2023</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b="1" i="0" u="none" strike="noStrike" kern="1200">
                <a:solidFill>
                  <a:schemeClr val="tx1"/>
                </a:solidFill>
                <a:effectLst/>
                <a:latin typeface="+mn-lt"/>
                <a:ea typeface="+mn-ea"/>
                <a:cs typeface="+mn-cs"/>
              </a:rPr>
              <a:t>Spring</a:t>
            </a:r>
          </a:p>
          <a:p>
            <a:pPr rtl="0" eaLnBrk="1" fontAlgn="t" latinLnBrk="0" hangingPunct="1"/>
            <a:r>
              <a:rPr lang="en-GB" sz="1200" b="0" i="0" u="none" strike="noStrike" kern="1200">
                <a:solidFill>
                  <a:schemeClr val="tx1"/>
                </a:solidFill>
                <a:effectLst/>
                <a:latin typeface="+mn-lt"/>
                <a:ea typeface="+mn-ea"/>
                <a:cs typeface="+mn-cs"/>
              </a:rPr>
              <a:t>Estimate submission dates - 13</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November 2023 – 24</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November 2023</a:t>
            </a:r>
          </a:p>
          <a:p>
            <a:pPr rtl="0" eaLnBrk="1" fontAlgn="t" latinLnBrk="0" hangingPunct="1"/>
            <a:r>
              <a:rPr lang="en-GB" sz="1200" b="0" i="0" u="none" strike="noStrike" kern="1200">
                <a:solidFill>
                  <a:schemeClr val="tx1"/>
                </a:solidFill>
                <a:effectLst/>
                <a:latin typeface="+mn-lt"/>
                <a:ea typeface="+mn-ea"/>
                <a:cs typeface="+mn-cs"/>
              </a:rPr>
              <a:t>Headcount day - 18</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January 2024</a:t>
            </a:r>
          </a:p>
          <a:p>
            <a:pPr rtl="0" eaLnBrk="1" fontAlgn="t" latinLnBrk="0" hangingPunct="1"/>
            <a:r>
              <a:rPr lang="en-GB" sz="1200" b="0" i="0" u="none" strike="noStrike" kern="1200">
                <a:solidFill>
                  <a:schemeClr val="tx1"/>
                </a:solidFill>
                <a:effectLst/>
                <a:latin typeface="+mn-lt"/>
                <a:ea typeface="+mn-ea"/>
                <a:cs typeface="+mn-cs"/>
              </a:rPr>
              <a:t>‘Actuals’ submissions dates – 15</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January 2024 – 26</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January 2024</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b="1" i="0" u="none" strike="noStrike" kern="1200">
                <a:solidFill>
                  <a:schemeClr val="tx1"/>
                </a:solidFill>
                <a:effectLst/>
                <a:latin typeface="+mn-lt"/>
                <a:ea typeface="+mn-ea"/>
                <a:cs typeface="+mn-cs"/>
              </a:rPr>
              <a:t>Summer</a:t>
            </a:r>
          </a:p>
          <a:p>
            <a:pPr rtl="0" eaLnBrk="1" fontAlgn="t" latinLnBrk="0" hangingPunct="1"/>
            <a:r>
              <a:rPr lang="en-GB" sz="1200" b="0" i="0" u="none" strike="noStrike" kern="1200">
                <a:solidFill>
                  <a:schemeClr val="tx1"/>
                </a:solidFill>
                <a:effectLst/>
                <a:latin typeface="+mn-lt"/>
                <a:ea typeface="+mn-ea"/>
                <a:cs typeface="+mn-cs"/>
              </a:rPr>
              <a:t>Estimate submission dates - 11</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March 2024 – 22</a:t>
            </a:r>
            <a:r>
              <a:rPr lang="en-GB" sz="1200" b="0" i="0" u="none" strike="noStrike" kern="1200" baseline="30000">
                <a:solidFill>
                  <a:schemeClr val="tx1"/>
                </a:solidFill>
                <a:effectLst/>
                <a:latin typeface="+mn-lt"/>
                <a:ea typeface="+mn-ea"/>
                <a:cs typeface="+mn-cs"/>
              </a:rPr>
              <a:t>nd</a:t>
            </a:r>
            <a:r>
              <a:rPr lang="en-GB" sz="1200" b="0" i="0" u="none" strike="noStrike" kern="1200">
                <a:solidFill>
                  <a:schemeClr val="tx1"/>
                </a:solidFill>
                <a:effectLst/>
                <a:latin typeface="+mn-lt"/>
                <a:ea typeface="+mn-ea"/>
                <a:cs typeface="+mn-cs"/>
              </a:rPr>
              <a:t> March 2024</a:t>
            </a:r>
          </a:p>
          <a:p>
            <a:pPr rtl="0" eaLnBrk="1" fontAlgn="t" latinLnBrk="0" hangingPunct="1"/>
            <a:r>
              <a:rPr lang="en-GB" sz="1200" b="0" i="0" u="none" strike="noStrike" kern="1200">
                <a:solidFill>
                  <a:schemeClr val="tx1"/>
                </a:solidFill>
                <a:effectLst/>
                <a:latin typeface="+mn-lt"/>
                <a:ea typeface="+mn-ea"/>
                <a:cs typeface="+mn-cs"/>
              </a:rPr>
              <a:t>Headcount day - 16</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May 2024</a:t>
            </a:r>
          </a:p>
          <a:p>
            <a:pPr rtl="0" eaLnBrk="1" fontAlgn="t" latinLnBrk="0" hangingPunct="1"/>
            <a:r>
              <a:rPr lang="en-GB" sz="1200" b="0" i="0" u="none" strike="noStrike" kern="1200">
                <a:solidFill>
                  <a:schemeClr val="tx1"/>
                </a:solidFill>
                <a:effectLst/>
                <a:latin typeface="+mn-lt"/>
                <a:ea typeface="+mn-ea"/>
                <a:cs typeface="+mn-cs"/>
              </a:rPr>
              <a:t>‘Actuals’ submission dates - 13</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May 2024 – 24</a:t>
            </a:r>
            <a:r>
              <a:rPr lang="en-GB" sz="1200" b="0" i="0" u="none" strike="noStrike" kern="1200" baseline="30000">
                <a:solidFill>
                  <a:schemeClr val="tx1"/>
                </a:solidFill>
                <a:effectLst/>
                <a:latin typeface="+mn-lt"/>
                <a:ea typeface="+mn-ea"/>
                <a:cs typeface="+mn-cs"/>
              </a:rPr>
              <a:t>th</a:t>
            </a:r>
            <a:r>
              <a:rPr lang="en-GB" sz="1200" b="0" i="0" u="none" strike="noStrike" kern="1200">
                <a:solidFill>
                  <a:schemeClr val="tx1"/>
                </a:solidFill>
                <a:effectLst/>
                <a:latin typeface="+mn-lt"/>
                <a:ea typeface="+mn-ea"/>
                <a:cs typeface="+mn-cs"/>
              </a:rPr>
              <a:t> May 2024</a:t>
            </a: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r>
              <a:rPr lang="en-GB" sz="1200" kern="1200">
                <a:solidFill>
                  <a:schemeClr val="tx1"/>
                </a:solidFill>
                <a:effectLst/>
                <a:latin typeface="+mn-lt"/>
                <a:ea typeface="+mn-ea"/>
                <a:cs typeface="+mn-cs"/>
              </a:rPr>
              <a:t>Hammersmith and Fulham pays the termly estimate based on providers estimated hours for the term multiplied by the base rate, and the ‘actuals’ payment includes any supplements such as deprivation and EYPP ( Early Years Pupil Premium) where applicable.</a:t>
            </a:r>
            <a:endParaRPr lang="en-GB"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2AF050A-8BEF-4D0E-91E4-23FF33688041}" type="slidenum">
              <a:rPr lang="en-GB" smtClean="0"/>
              <a:t>32</a:t>
            </a:fld>
            <a:endParaRPr lang="en-GB"/>
          </a:p>
        </p:txBody>
      </p:sp>
    </p:spTree>
    <p:extLst>
      <p:ext uri="{BB962C8B-B14F-4D97-AF65-F5344CB8AC3E}">
        <p14:creationId xmlns:p14="http://schemas.microsoft.com/office/powerpoint/2010/main" val="275824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solidFill>
                  <a:srgbClr val="000000"/>
                </a:solidFill>
                <a:latin typeface="Arial" panose="020B0604020202020204" pitchFamily="34" charset="0"/>
                <a:ea typeface="Cambria" panose="02040503050406030204" pitchFamily="18" charset="0"/>
                <a:cs typeface="Arial" panose="020B0604020202020204" pitchFamily="34" charset="0"/>
              </a:rPr>
              <a:t>If any providers would like to register to offer any of the early years entitlements, it is very a simple process, so please contact me via email, and I will send you the application form and relevant documents.</a:t>
            </a:r>
          </a:p>
          <a:p>
            <a:pPr marL="0" indent="0">
              <a:buNone/>
            </a:pPr>
            <a:endParaRPr lang="en-GB">
              <a:solidFill>
                <a:srgbClr val="000000"/>
              </a:solidFill>
              <a:latin typeface="Arial" panose="020B0604020202020204" pitchFamily="34" charset="0"/>
              <a:ea typeface="Cambria" panose="02040503050406030204" pitchFamily="18" charset="0"/>
              <a:cs typeface="Arial" panose="020B0604020202020204" pitchFamily="34" charset="0"/>
            </a:endParaRPr>
          </a:p>
          <a:p>
            <a:pPr marL="0" indent="0">
              <a:buNone/>
            </a:pPr>
            <a:r>
              <a:rPr lang="en-GB">
                <a:solidFill>
                  <a:srgbClr val="000000"/>
                </a:solidFill>
                <a:latin typeface="Arial" panose="020B0604020202020204" pitchFamily="34" charset="0"/>
                <a:ea typeface="Cambria" panose="02040503050406030204" pitchFamily="18" charset="0"/>
                <a:cs typeface="Arial" panose="020B0604020202020204" pitchFamily="34" charset="0"/>
              </a:rPr>
              <a:t>– </a:t>
            </a:r>
            <a:r>
              <a:rPr lang="en-GB">
                <a:solidFill>
                  <a:srgbClr val="000000"/>
                </a:solidFill>
                <a:latin typeface="Arial" panose="020B0604020202020204" pitchFamily="34" charset="0"/>
                <a:ea typeface="Cambria" panose="02040503050406030204" pitchFamily="18" charset="0"/>
                <a:cs typeface="Arial" panose="020B0604020202020204" pitchFamily="34" charset="0"/>
                <a:hlinkClick r:id="rId3"/>
              </a:rPr>
              <a:t>Renee.Daley@lbhf.gov.uk</a:t>
            </a:r>
            <a:endParaRPr lang="en-GB">
              <a:solidFill>
                <a:srgbClr val="000000"/>
              </a:solidFill>
              <a:latin typeface="Arial" panose="020B0604020202020204" pitchFamily="34" charset="0"/>
              <a:ea typeface="Cambria" panose="020405030504060302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2AF050A-8BEF-4D0E-91E4-23FF33688041}" type="slidenum">
              <a:rPr lang="en-GB" smtClean="0"/>
              <a:t>33</a:t>
            </a:fld>
            <a:endParaRPr lang="en-GB"/>
          </a:p>
        </p:txBody>
      </p:sp>
    </p:spTree>
    <p:extLst>
      <p:ext uri="{BB962C8B-B14F-4D97-AF65-F5344CB8AC3E}">
        <p14:creationId xmlns:p14="http://schemas.microsoft.com/office/powerpoint/2010/main" val="19272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35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3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63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93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80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53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6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F050A-8BEF-4D0E-91E4-23FF33688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04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19EFC3-C004-44D6-8877-6B3F9F731540}"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166685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4D601-0FE8-42A5-993C-D7F509C411E8}"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1178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E3EDC-BB4F-4ED6-853B-209D544F581D}"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294040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5F788-9676-440F-8CA7-EE1A3FD902D1}"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187648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0320D-5B31-4376-A250-B32FCD45B287}"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394843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B0870-2293-4D5C-8326-B6B0E098AC4D}" type="datetime1">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183359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C0ADB-1FDF-496B-8E12-FEF111CABC12}" type="datetime1">
              <a:rPr lang="en-GB" smtClean="0"/>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234185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DFCEC-A933-4708-897D-915FD9FB7039}" type="datetime1">
              <a:rPr lang="en-GB" smtClean="0"/>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135589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0F600-AC00-40E3-A197-4C996B0C5066}" type="datetime1">
              <a:rPr lang="en-GB" smtClean="0"/>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53658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B61FFA-BF54-4180-8460-A33012B85897}" type="datetime1">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414619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062122-4B1B-4E02-B281-2E630E4CBCC0}" type="datetime1">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FA31-66C1-4CF2-B887-74906D32D214}" type="slidenum">
              <a:rPr lang="en-GB" smtClean="0"/>
              <a:t>‹#›</a:t>
            </a:fld>
            <a:endParaRPr lang="en-GB"/>
          </a:p>
        </p:txBody>
      </p:sp>
    </p:spTree>
    <p:extLst>
      <p:ext uri="{BB962C8B-B14F-4D97-AF65-F5344CB8AC3E}">
        <p14:creationId xmlns:p14="http://schemas.microsoft.com/office/powerpoint/2010/main" val="320982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88EF2-ABE4-40EB-942D-BF4CDC7C25D0}" type="datetime1">
              <a:rPr lang="en-GB" smtClean="0"/>
              <a:t>23/01/2025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5FA31-66C1-4CF2-B887-74906D32D214}" type="slidenum">
              <a:rPr lang="en-GB" smtClean="0"/>
              <a:t>‹#›</a:t>
            </a:fld>
            <a:endParaRPr lang="en-GB"/>
          </a:p>
        </p:txBody>
      </p:sp>
    </p:spTree>
    <p:extLst>
      <p:ext uri="{BB962C8B-B14F-4D97-AF65-F5344CB8AC3E}">
        <p14:creationId xmlns:p14="http://schemas.microsoft.com/office/powerpoint/2010/main" val="45010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pply-free-childcare-if-youre-worki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30-hours-free-childcar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bhflearningpartnership.com/our_news/ey-senif-document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imd-by-postcode.opendatacommunities.org/imd/201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tri-borough.cloud.servelec-synergy.com/LBHF/FIS/Synergy/Login.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mailto:Renee.Daley@lbhf.gov.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s://forms.office.com/Pages/ResponsePage.aspx?id=FcHYUH-3lUOjujtAfK8NiIBUgHTUYHNNmdclTa-7yuZUQjlFWUE3SVBPMlBTWjJJQVhERzU5MUNOTy4u"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forms.office.com/pages/responsepage.aspx?id=FcHYUH-3lUOjujtAfK8NiH8uFUVccqxLhqqHJq4JdNBUNURFMDYzOTc0TVUwMjlLNkFBT00zMjBXTyQlQCN0PWcu&amp;route=shortur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apply-free-childcare-if-youre-work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ri-borough.cloud.servelec-synergy.com/LBHF/FIS/Synergy/Parents/default.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4753-0F4F-46C6-837F-AD15740E76E6}"/>
              </a:ext>
            </a:extLst>
          </p:cNvPr>
          <p:cNvSpPr>
            <a:spLocks noGrp="1"/>
          </p:cNvSpPr>
          <p:nvPr>
            <p:ph type="ctrTitle" idx="4294967295"/>
          </p:nvPr>
        </p:nvSpPr>
        <p:spPr>
          <a:xfrm>
            <a:off x="1042643" y="2182294"/>
            <a:ext cx="8507896" cy="3268663"/>
          </a:xfrm>
        </p:spPr>
        <p:txBody>
          <a:bodyPr>
            <a:normAutofit/>
          </a:bodyPr>
          <a:lstStyle/>
          <a:p>
            <a:r>
              <a:rPr lang="en-GB" sz="4800" b="1">
                <a:latin typeface="Arial" panose="020B0604020202020204" pitchFamily="34" charset="0"/>
                <a:cs typeface="Arial" panose="020B0604020202020204" pitchFamily="34" charset="0"/>
              </a:rPr>
              <a:t>Early Years Entitlements &amp; Synergy Portal Overview</a:t>
            </a:r>
          </a:p>
        </p:txBody>
      </p:sp>
      <p:sp>
        <p:nvSpPr>
          <p:cNvPr id="3" name="Subtitle 2">
            <a:extLst>
              <a:ext uri="{FF2B5EF4-FFF2-40B4-BE49-F238E27FC236}">
                <a16:creationId xmlns:a16="http://schemas.microsoft.com/office/drawing/2014/main" id="{C2B4E494-17CC-40D1-A25B-E8B3B1AAB200}"/>
              </a:ext>
            </a:extLst>
          </p:cNvPr>
          <p:cNvSpPr>
            <a:spLocks noGrp="1"/>
          </p:cNvSpPr>
          <p:nvPr>
            <p:ph type="subTitle" idx="4294967295"/>
          </p:nvPr>
        </p:nvSpPr>
        <p:spPr>
          <a:xfrm>
            <a:off x="1042643" y="4757668"/>
            <a:ext cx="6051550" cy="1241425"/>
          </a:xfrm>
        </p:spPr>
        <p:txBody>
          <a:bodyPr>
            <a:normAutofit/>
          </a:bodyPr>
          <a:lstStyle/>
          <a:p>
            <a:pPr marL="0" indent="0">
              <a:buNone/>
            </a:pPr>
            <a:r>
              <a:rPr lang="en-GB">
                <a:latin typeface="Arial" panose="020B0604020202020204" pitchFamily="34" charset="0"/>
                <a:cs typeface="Arial" panose="020B0604020202020204" pitchFamily="34" charset="0"/>
              </a:rPr>
              <a:t>Date: Thursday 16</a:t>
            </a:r>
            <a:r>
              <a:rPr lang="en-GB" baseline="30000">
                <a:latin typeface="Arial" panose="020B0604020202020204" pitchFamily="34" charset="0"/>
                <a:cs typeface="Arial" panose="020B0604020202020204" pitchFamily="34" charset="0"/>
              </a:rPr>
              <a:t>th</a:t>
            </a:r>
            <a:r>
              <a:rPr lang="en-GB">
                <a:latin typeface="Arial" panose="020B0604020202020204" pitchFamily="34" charset="0"/>
                <a:cs typeface="Arial" panose="020B0604020202020204" pitchFamily="34" charset="0"/>
              </a:rPr>
              <a:t> January 2025</a:t>
            </a:r>
          </a:p>
          <a:p>
            <a:pPr marL="0" indent="0">
              <a:buNone/>
            </a:pPr>
            <a:r>
              <a:rPr lang="en-GB">
                <a:latin typeface="Arial" panose="020B0604020202020204" pitchFamily="34" charset="0"/>
                <a:cs typeface="Arial" panose="020B0604020202020204" pitchFamily="34" charset="0"/>
              </a:rPr>
              <a:t>Time: 1pm – 2pm and 6pm – 7 pm</a:t>
            </a:r>
          </a:p>
          <a:p>
            <a:endParaRPr lang="en-GB"/>
          </a:p>
        </p:txBody>
      </p:sp>
      <p:pic>
        <p:nvPicPr>
          <p:cNvPr id="4" name="Picture 3">
            <a:extLst>
              <a:ext uri="{FF2B5EF4-FFF2-40B4-BE49-F238E27FC236}">
                <a16:creationId xmlns:a16="http://schemas.microsoft.com/office/drawing/2014/main" id="{B70CAACE-0A96-24DF-C9AD-4B4C381BBE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970" y="298287"/>
            <a:ext cx="4396965" cy="1996168"/>
          </a:xfrm>
          <a:prstGeom prst="rect">
            <a:avLst/>
          </a:prstGeom>
          <a:noFill/>
          <a:ln>
            <a:noFill/>
          </a:ln>
        </p:spPr>
      </p:pic>
    </p:spTree>
    <p:extLst>
      <p:ext uri="{BB962C8B-B14F-4D97-AF65-F5344CB8AC3E}">
        <p14:creationId xmlns:p14="http://schemas.microsoft.com/office/powerpoint/2010/main" val="34719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3146-76A9-4B43-AF34-E3AC4DB53343}"/>
              </a:ext>
            </a:extLst>
          </p:cNvPr>
          <p:cNvSpPr>
            <a:spLocks noGrp="1"/>
          </p:cNvSpPr>
          <p:nvPr>
            <p:ph type="title"/>
          </p:nvPr>
        </p:nvSpPr>
        <p:spPr>
          <a:xfrm>
            <a:off x="674914" y="440406"/>
            <a:ext cx="10515600" cy="1325563"/>
          </a:xfrm>
        </p:spPr>
        <p:txBody>
          <a:bodyPr>
            <a:normAutofit/>
          </a:bodyPr>
          <a:lstStyle/>
          <a:p>
            <a:pPr algn="ctr"/>
            <a:r>
              <a:rPr lang="en-GB" b="1">
                <a:latin typeface="Arial" panose="020B0604020202020204" pitchFamily="34" charset="0"/>
                <a:cs typeface="Arial" panose="020B0604020202020204" pitchFamily="34" charset="0"/>
              </a:rPr>
              <a:t>2-Year-Old Funded Childcare</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(working families)</a:t>
            </a:r>
          </a:p>
        </p:txBody>
      </p:sp>
      <p:sp>
        <p:nvSpPr>
          <p:cNvPr id="3" name="Content Placeholder 2">
            <a:extLst>
              <a:ext uri="{FF2B5EF4-FFF2-40B4-BE49-F238E27FC236}">
                <a16:creationId xmlns:a16="http://schemas.microsoft.com/office/drawing/2014/main" id="{3465F882-8F05-4639-BAE9-1B910C942C33}"/>
              </a:ext>
            </a:extLst>
          </p:cNvPr>
          <p:cNvSpPr>
            <a:spLocks noGrp="1"/>
          </p:cNvSpPr>
          <p:nvPr>
            <p:ph idx="1"/>
          </p:nvPr>
        </p:nvSpPr>
        <p:spPr>
          <a:xfrm>
            <a:off x="838200" y="2054225"/>
            <a:ext cx="10515600" cy="1967442"/>
          </a:xfrm>
        </p:spPr>
        <p:txBody>
          <a:bodyPr>
            <a:normAutofit/>
          </a:bodyPr>
          <a:lstStyle/>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Families with children aged two years old, who meet the eligibility criteria, are entitled to up to 15 hours per week of funded childcare for 38 weeks per year.</a:t>
            </a:r>
          </a:p>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This starts from the term after child’s second birthday.</a:t>
            </a:r>
          </a:p>
          <a:p>
            <a:pPr marL="0" indent="0">
              <a:buNone/>
            </a:pPr>
            <a:endParaRPr lang="en-GB" sz="2000" b="1" u="sng">
              <a:solidFill>
                <a:srgbClr val="000000"/>
              </a:solidFill>
              <a:latin typeface="Arial" panose="020B0604020202020204" pitchFamily="34" charset="0"/>
              <a:ea typeface="Cambria" panose="02040503050406030204" pitchFamily="18" charset="0"/>
              <a:cs typeface="Arial" panose="020B0604020202020204" pitchFamily="34" charset="0"/>
            </a:endParaRPr>
          </a:p>
          <a:p>
            <a:pPr marL="0" indent="0">
              <a:buNone/>
            </a:pPr>
            <a:endParaRPr lang="en-GB" sz="2000" b="1" u="sng">
              <a:solidFill>
                <a:srgbClr val="000000"/>
              </a:solidFill>
              <a:latin typeface="Arial" panose="020B0604020202020204" pitchFamily="34" charset="0"/>
              <a:ea typeface="Cambria" panose="02040503050406030204" pitchFamily="18"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766B4E1-2034-6090-B332-EDB1F4B8B9D4}"/>
              </a:ext>
            </a:extLst>
          </p:cNvPr>
          <p:cNvGraphicFramePr>
            <a:graphicFrameLocks noGrp="1"/>
          </p:cNvGraphicFramePr>
          <p:nvPr>
            <p:extLst>
              <p:ext uri="{D42A27DB-BD31-4B8C-83A1-F6EECF244321}">
                <p14:modId xmlns:p14="http://schemas.microsoft.com/office/powerpoint/2010/main" val="1914086517"/>
              </p:ext>
            </p:extLst>
          </p:nvPr>
        </p:nvGraphicFramePr>
        <p:xfrm>
          <a:off x="1610691" y="3592074"/>
          <a:ext cx="8970617" cy="2043412"/>
        </p:xfrm>
        <a:graphic>
          <a:graphicData uri="http://schemas.openxmlformats.org/drawingml/2006/table">
            <a:tbl>
              <a:tblPr firstRow="1" bandRow="1">
                <a:tableStyleId>{00A15C55-8517-42AA-B614-E9B94910E393}</a:tableStyleId>
              </a:tblPr>
              <a:tblGrid>
                <a:gridCol w="2236368">
                  <a:extLst>
                    <a:ext uri="{9D8B030D-6E8A-4147-A177-3AD203B41FA5}">
                      <a16:colId xmlns:a16="http://schemas.microsoft.com/office/drawing/2014/main" val="3556838968"/>
                    </a:ext>
                  </a:extLst>
                </a:gridCol>
                <a:gridCol w="2284257">
                  <a:extLst>
                    <a:ext uri="{9D8B030D-6E8A-4147-A177-3AD203B41FA5}">
                      <a16:colId xmlns:a16="http://schemas.microsoft.com/office/drawing/2014/main" val="2476528525"/>
                    </a:ext>
                  </a:extLst>
                </a:gridCol>
                <a:gridCol w="2273482">
                  <a:extLst>
                    <a:ext uri="{9D8B030D-6E8A-4147-A177-3AD203B41FA5}">
                      <a16:colId xmlns:a16="http://schemas.microsoft.com/office/drawing/2014/main" val="1594287555"/>
                    </a:ext>
                  </a:extLst>
                </a:gridCol>
                <a:gridCol w="2176510">
                  <a:extLst>
                    <a:ext uri="{9D8B030D-6E8A-4147-A177-3AD203B41FA5}">
                      <a16:colId xmlns:a16="http://schemas.microsoft.com/office/drawing/2014/main" val="775818345"/>
                    </a:ext>
                  </a:extLst>
                </a:gridCol>
              </a:tblGrid>
              <a:tr h="1328218">
                <a:tc>
                  <a:txBody>
                    <a:bodyPr/>
                    <a:lstStyle/>
                    <a:p>
                      <a:pPr algn="ctr"/>
                      <a:r>
                        <a:rPr lang="en-GB">
                          <a:solidFill>
                            <a:schemeClr val="tx1"/>
                          </a:solidFill>
                          <a:latin typeface="Arial" panose="020B0604020202020204" pitchFamily="34" charset="0"/>
                          <a:cs typeface="Arial" panose="020B0604020202020204" pitchFamily="34" charset="0"/>
                        </a:rPr>
                        <a:t>Child 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Summer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April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August</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Autumn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September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December</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Spring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January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March</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1418"/>
                  </a:ext>
                </a:extLst>
              </a:tr>
              <a:tr h="715194">
                <a:tc>
                  <a:txBody>
                    <a:bodyPr/>
                    <a:lstStyle/>
                    <a:p>
                      <a:pPr algn="ctr"/>
                      <a:r>
                        <a:rPr lang="en-GB" b="1">
                          <a:latin typeface="Arial" panose="020B0604020202020204" pitchFamily="34" charset="0"/>
                          <a:cs typeface="Arial" panose="020B0604020202020204" pitchFamily="34" charset="0"/>
                        </a:rPr>
                        <a:t>Child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January</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April</a:t>
                      </a:r>
                    </a:p>
                    <a:p>
                      <a:pPr algn="ctr"/>
                      <a:endParaRPr lang="en-GB"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55335"/>
                  </a:ext>
                </a:extLst>
              </a:tr>
            </a:tbl>
          </a:graphicData>
        </a:graphic>
      </p:graphicFrame>
      <p:pic>
        <p:nvPicPr>
          <p:cNvPr id="5" name="Picture 4">
            <a:extLst>
              <a:ext uri="{FF2B5EF4-FFF2-40B4-BE49-F238E27FC236}">
                <a16:creationId xmlns:a16="http://schemas.microsoft.com/office/drawing/2014/main" id="{5EBB6C25-1995-C15C-5056-E4A3D1426C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346969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285376" y="434423"/>
            <a:ext cx="9896475" cy="1033463"/>
          </a:xfrm>
        </p:spPr>
        <p:txBody>
          <a:bodyPr>
            <a:normAutofit/>
          </a:bodyPr>
          <a:lstStyle/>
          <a:p>
            <a:pPr algn="ctr"/>
            <a:r>
              <a:rPr lang="en-GB" sz="4000" b="1">
                <a:latin typeface="Arial" panose="020B0604020202020204" pitchFamily="34" charset="0"/>
                <a:cs typeface="Arial" panose="020B0604020202020204" pitchFamily="34" charset="0"/>
              </a:rPr>
              <a:t>Eligibility Criteria</a:t>
            </a:r>
          </a:p>
        </p:txBody>
      </p:sp>
      <p:sp>
        <p:nvSpPr>
          <p:cNvPr id="6" name="Content Placeholder 2">
            <a:extLst>
              <a:ext uri="{FF2B5EF4-FFF2-40B4-BE49-F238E27FC236}">
                <a16:creationId xmlns:a16="http://schemas.microsoft.com/office/drawing/2014/main" id="{7AA81059-A0D3-C441-A969-4129B2C7682E}"/>
              </a:ext>
            </a:extLst>
          </p:cNvPr>
          <p:cNvSpPr txBox="1">
            <a:spLocks/>
          </p:cNvSpPr>
          <p:nvPr/>
        </p:nvSpPr>
        <p:spPr>
          <a:xfrm>
            <a:off x="1371597" y="1719677"/>
            <a:ext cx="9724031" cy="413467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latin typeface="Arial" panose="020B0604020202020204" pitchFamily="34" charset="0"/>
                <a:ea typeface="Cambria" panose="02040503050406030204" pitchFamily="18" charset="0"/>
                <a:cs typeface="Arial" panose="020B0604020202020204" pitchFamily="34" charset="0"/>
              </a:rPr>
              <a:t>Two-year-olds of working families will be eligible for up to 15 hours funded childcare if you live in England and family meets the following criteria – </a:t>
            </a:r>
          </a:p>
          <a:p>
            <a:pPr marL="0" indent="0">
              <a:buFont typeface="Arial" panose="020B0604020202020204" pitchFamily="34" charset="0"/>
              <a:buNone/>
            </a:pPr>
            <a:endParaRPr lang="en-GB" sz="2400" b="1">
              <a:latin typeface="Arial" panose="020B0604020202020204" pitchFamily="34" charset="0"/>
              <a:ea typeface="Cambria" panose="02040503050406030204" pitchFamily="18" charset="0"/>
              <a:cs typeface="Arial" panose="020B0604020202020204" pitchFamily="34" charset="0"/>
            </a:endParaRPr>
          </a:p>
          <a:p>
            <a:r>
              <a:rPr lang="en-GB" sz="2400">
                <a:latin typeface="Arial" panose="020B0604020202020204" pitchFamily="34" charset="0"/>
                <a:cs typeface="Arial" panose="020B0604020202020204" pitchFamily="34" charset="0"/>
              </a:rPr>
              <a:t>Both parents (or one parent, if single parent family) need earn at least the equivalent of 16 hours at the national living wage or minimum wage per week.</a:t>
            </a:r>
          </a:p>
          <a:p>
            <a:endParaRPr lang="en-GB" sz="24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a:latin typeface="Arial" panose="020B0604020202020204" pitchFamily="34" charset="0"/>
                <a:cs typeface="Arial" panose="020B0604020202020204" pitchFamily="34" charset="0"/>
              </a:rPr>
              <a:t>AND</a:t>
            </a:r>
          </a:p>
          <a:p>
            <a:pPr marL="0" indent="0">
              <a:buFont typeface="Arial" panose="020B0604020202020204" pitchFamily="34" charset="0"/>
              <a:buNone/>
            </a:pPr>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Parent(s) earns less than £100,000 per year.</a:t>
            </a:r>
          </a:p>
        </p:txBody>
      </p:sp>
      <p:pic>
        <p:nvPicPr>
          <p:cNvPr id="3" name="Picture 2">
            <a:extLst>
              <a:ext uri="{FF2B5EF4-FFF2-40B4-BE49-F238E27FC236}">
                <a16:creationId xmlns:a16="http://schemas.microsoft.com/office/drawing/2014/main" id="{40D4684A-AB15-2962-BE6B-39A74D06B3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406833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147762" y="442912"/>
            <a:ext cx="9896475" cy="1033463"/>
          </a:xfrm>
        </p:spPr>
        <p:txBody>
          <a:bodyPr>
            <a:normAutofit/>
          </a:bodyPr>
          <a:lstStyle/>
          <a:p>
            <a:pPr algn="ctr"/>
            <a:r>
              <a:rPr lang="en-GB" sz="4000" b="1">
                <a:latin typeface="Arial" panose="020B0604020202020204" pitchFamily="34" charset="0"/>
                <a:cs typeface="Arial" panose="020B0604020202020204" pitchFamily="34" charset="0"/>
              </a:rPr>
              <a:t>How to apply</a:t>
            </a:r>
          </a:p>
        </p:txBody>
      </p:sp>
      <p:sp>
        <p:nvSpPr>
          <p:cNvPr id="6" name="Content Placeholder 2">
            <a:extLst>
              <a:ext uri="{FF2B5EF4-FFF2-40B4-BE49-F238E27FC236}">
                <a16:creationId xmlns:a16="http://schemas.microsoft.com/office/drawing/2014/main" id="{84CDFB95-9F68-B0B1-923D-C77278012CA9}"/>
              </a:ext>
            </a:extLst>
          </p:cNvPr>
          <p:cNvSpPr>
            <a:spLocks noGrp="1"/>
          </p:cNvSpPr>
          <p:nvPr>
            <p:ph idx="4294967295"/>
          </p:nvPr>
        </p:nvSpPr>
        <p:spPr>
          <a:xfrm>
            <a:off x="1233487" y="2097157"/>
            <a:ext cx="9725025" cy="3334164"/>
          </a:xfrm>
        </p:spPr>
        <p:txBody>
          <a:bodyPr anchor="ctr">
            <a:noAutofit/>
          </a:bodyPr>
          <a:lstStyle/>
          <a:p>
            <a:pPr marL="0" indent="0" algn="just">
              <a:buNone/>
            </a:pPr>
            <a:r>
              <a:rPr lang="en-GB" sz="2400">
                <a:latin typeface="Arial" panose="020B0604020202020204" pitchFamily="34" charset="0"/>
                <a:ea typeface="Cambria" panose="02040503050406030204" pitchFamily="18" charset="0"/>
                <a:cs typeface="Arial" panose="020B0604020202020204" pitchFamily="34" charset="0"/>
              </a:rPr>
              <a:t>The application process is managed by HMRC directly – all applications need to be made directly to them using weblink below -</a:t>
            </a: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hlinkClick r:id="rId3"/>
              </a:rPr>
              <a:t>Apply for free childcare if you're working - GOV.UK</a:t>
            </a:r>
            <a:endParaRPr lang="en-GB" sz="2400"/>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effectLst/>
                <a:latin typeface="Arial" panose="020B0604020202020204" pitchFamily="34" charset="0"/>
                <a:ea typeface="Arial" panose="020B0604020202020204" pitchFamily="34" charset="0"/>
                <a:cs typeface="Arial" panose="020B0604020202020204" pitchFamily="34" charset="0"/>
              </a:rPr>
              <a:t>Once a family applies, if eligible, they are given an 11-digit code to be given to their childcare provider (</a:t>
            </a:r>
            <a:r>
              <a:rPr lang="en-GB" sz="2400" i="1">
                <a:effectLst/>
                <a:latin typeface="Arial" panose="020B0604020202020204" pitchFamily="34" charset="0"/>
                <a:ea typeface="Arial" panose="020B0604020202020204" pitchFamily="34" charset="0"/>
                <a:cs typeface="Arial" panose="020B0604020202020204" pitchFamily="34" charset="0"/>
              </a:rPr>
              <a:t>please note, parents will need to re-confirm their eligibility every 3 months)</a:t>
            </a:r>
            <a:endParaRPr lang="en-GB" sz="2400">
              <a:effectLst/>
              <a:latin typeface="Arial" panose="020B0604020202020204" pitchFamily="34" charset="0"/>
              <a:ea typeface="Arial" panose="020B0604020202020204" pitchFamily="34" charset="0"/>
              <a:cs typeface="Arial" panose="020B0604020202020204" pitchFamily="34" charset="0"/>
            </a:endParaRP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462E7904-771E-1CBE-32D3-3232024219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72131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B86B-CFA1-43DE-A1AC-AC4E36AAE7C5}"/>
              </a:ext>
            </a:extLst>
          </p:cNvPr>
          <p:cNvSpPr>
            <a:spLocks noGrp="1"/>
          </p:cNvSpPr>
          <p:nvPr>
            <p:ph type="title"/>
          </p:nvPr>
        </p:nvSpPr>
        <p:spPr>
          <a:xfrm>
            <a:off x="0" y="390766"/>
            <a:ext cx="10515600" cy="1325563"/>
          </a:xfrm>
        </p:spPr>
        <p:txBody>
          <a:bodyPr>
            <a:normAutofit/>
          </a:bodyPr>
          <a:lstStyle/>
          <a:p>
            <a:pPr algn="ctr"/>
            <a:r>
              <a:rPr lang="en-GB" b="1">
                <a:latin typeface="Arial" panose="020B0604020202020204" pitchFamily="34" charset="0"/>
                <a:cs typeface="Arial" panose="020B0604020202020204" pitchFamily="34" charset="0"/>
              </a:rPr>
              <a:t>3- &amp; 4-Year-Old Funded Childcare</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(Universal Offer)</a:t>
            </a:r>
          </a:p>
        </p:txBody>
      </p:sp>
      <p:sp>
        <p:nvSpPr>
          <p:cNvPr id="3" name="Content Placeholder 2">
            <a:extLst>
              <a:ext uri="{FF2B5EF4-FFF2-40B4-BE49-F238E27FC236}">
                <a16:creationId xmlns:a16="http://schemas.microsoft.com/office/drawing/2014/main" id="{C72B8748-A24A-46C8-A34B-4D2E560CE394}"/>
              </a:ext>
            </a:extLst>
          </p:cNvPr>
          <p:cNvSpPr>
            <a:spLocks noGrp="1"/>
          </p:cNvSpPr>
          <p:nvPr>
            <p:ph idx="1"/>
          </p:nvPr>
        </p:nvSpPr>
        <p:spPr>
          <a:xfrm>
            <a:off x="838200" y="1889771"/>
            <a:ext cx="10515600" cy="1649228"/>
          </a:xfrm>
        </p:spPr>
        <p:txBody>
          <a:bodyPr>
            <a:normAutofit/>
          </a:bodyPr>
          <a:lstStyle/>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Families with children aged three and four years old are entitled to up to 15 hours per week of funded childcare for 38 weeks per year.</a:t>
            </a:r>
          </a:p>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This starts from the term after child’s third birthday and continues right up until the term in which child turns 5 years old.</a:t>
            </a:r>
          </a:p>
        </p:txBody>
      </p:sp>
      <p:graphicFrame>
        <p:nvGraphicFramePr>
          <p:cNvPr id="4" name="Table 3">
            <a:extLst>
              <a:ext uri="{FF2B5EF4-FFF2-40B4-BE49-F238E27FC236}">
                <a16:creationId xmlns:a16="http://schemas.microsoft.com/office/drawing/2014/main" id="{6C6BCDE0-31A0-531B-068C-3ED7BFFC7F72}"/>
              </a:ext>
            </a:extLst>
          </p:cNvPr>
          <p:cNvGraphicFramePr>
            <a:graphicFrameLocks noGrp="1"/>
          </p:cNvGraphicFramePr>
          <p:nvPr>
            <p:extLst>
              <p:ext uri="{D42A27DB-BD31-4B8C-83A1-F6EECF244321}">
                <p14:modId xmlns:p14="http://schemas.microsoft.com/office/powerpoint/2010/main" val="1254815560"/>
              </p:ext>
            </p:extLst>
          </p:nvPr>
        </p:nvGraphicFramePr>
        <p:xfrm>
          <a:off x="1610691" y="3761040"/>
          <a:ext cx="8970617" cy="2043412"/>
        </p:xfrm>
        <a:graphic>
          <a:graphicData uri="http://schemas.openxmlformats.org/drawingml/2006/table">
            <a:tbl>
              <a:tblPr firstRow="1" bandRow="1">
                <a:tableStyleId>{00A15C55-8517-42AA-B614-E9B94910E393}</a:tableStyleId>
              </a:tblPr>
              <a:tblGrid>
                <a:gridCol w="2236368">
                  <a:extLst>
                    <a:ext uri="{9D8B030D-6E8A-4147-A177-3AD203B41FA5}">
                      <a16:colId xmlns:a16="http://schemas.microsoft.com/office/drawing/2014/main" val="3556838968"/>
                    </a:ext>
                  </a:extLst>
                </a:gridCol>
                <a:gridCol w="2284257">
                  <a:extLst>
                    <a:ext uri="{9D8B030D-6E8A-4147-A177-3AD203B41FA5}">
                      <a16:colId xmlns:a16="http://schemas.microsoft.com/office/drawing/2014/main" val="2476528525"/>
                    </a:ext>
                  </a:extLst>
                </a:gridCol>
                <a:gridCol w="2273482">
                  <a:extLst>
                    <a:ext uri="{9D8B030D-6E8A-4147-A177-3AD203B41FA5}">
                      <a16:colId xmlns:a16="http://schemas.microsoft.com/office/drawing/2014/main" val="1594287555"/>
                    </a:ext>
                  </a:extLst>
                </a:gridCol>
                <a:gridCol w="2176510">
                  <a:extLst>
                    <a:ext uri="{9D8B030D-6E8A-4147-A177-3AD203B41FA5}">
                      <a16:colId xmlns:a16="http://schemas.microsoft.com/office/drawing/2014/main" val="775818345"/>
                    </a:ext>
                  </a:extLst>
                </a:gridCol>
              </a:tblGrid>
              <a:tr h="1328218">
                <a:tc>
                  <a:txBody>
                    <a:bodyPr/>
                    <a:lstStyle/>
                    <a:p>
                      <a:pPr algn="ctr"/>
                      <a:r>
                        <a:rPr lang="en-GB">
                          <a:solidFill>
                            <a:schemeClr val="tx1"/>
                          </a:solidFill>
                          <a:latin typeface="Arial" panose="020B0604020202020204" pitchFamily="34" charset="0"/>
                          <a:cs typeface="Arial" panose="020B0604020202020204" pitchFamily="34" charset="0"/>
                        </a:rPr>
                        <a:t>Child 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Summer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April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August</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Autumn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September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December</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Spring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January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March</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1418"/>
                  </a:ext>
                </a:extLst>
              </a:tr>
              <a:tr h="715194">
                <a:tc>
                  <a:txBody>
                    <a:bodyPr/>
                    <a:lstStyle/>
                    <a:p>
                      <a:pPr algn="ctr"/>
                      <a:r>
                        <a:rPr lang="en-GB" b="1">
                          <a:latin typeface="Arial" panose="020B0604020202020204" pitchFamily="34" charset="0"/>
                          <a:cs typeface="Arial" panose="020B0604020202020204" pitchFamily="34" charset="0"/>
                        </a:rPr>
                        <a:t>Child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January</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April</a:t>
                      </a:r>
                    </a:p>
                    <a:p>
                      <a:pPr algn="ctr"/>
                      <a:endParaRPr lang="en-GB"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55335"/>
                  </a:ext>
                </a:extLst>
              </a:tr>
            </a:tbl>
          </a:graphicData>
        </a:graphic>
      </p:graphicFrame>
      <p:pic>
        <p:nvPicPr>
          <p:cNvPr id="5" name="Picture 4">
            <a:extLst>
              <a:ext uri="{FF2B5EF4-FFF2-40B4-BE49-F238E27FC236}">
                <a16:creationId xmlns:a16="http://schemas.microsoft.com/office/drawing/2014/main" id="{0A37E5AE-D00D-3822-2252-B276F88EDE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2506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147762" y="374788"/>
            <a:ext cx="9896475" cy="1033463"/>
          </a:xfrm>
        </p:spPr>
        <p:txBody>
          <a:bodyPr>
            <a:normAutofit/>
          </a:bodyPr>
          <a:lstStyle/>
          <a:p>
            <a:pPr algn="ctr"/>
            <a:r>
              <a:rPr lang="en-GB" sz="4000" b="1">
                <a:latin typeface="Arial" panose="020B0604020202020204" pitchFamily="34" charset="0"/>
                <a:cs typeface="Arial" panose="020B0604020202020204" pitchFamily="34" charset="0"/>
              </a:rPr>
              <a:t>How to apply</a:t>
            </a:r>
          </a:p>
        </p:txBody>
      </p:sp>
      <p:sp>
        <p:nvSpPr>
          <p:cNvPr id="3" name="Content Placeholder 2">
            <a:extLst>
              <a:ext uri="{FF2B5EF4-FFF2-40B4-BE49-F238E27FC236}">
                <a16:creationId xmlns:a16="http://schemas.microsoft.com/office/drawing/2014/main" id="{795358EC-E605-4E8B-9BEC-F9B293A7D878}"/>
              </a:ext>
            </a:extLst>
          </p:cNvPr>
          <p:cNvSpPr>
            <a:spLocks noGrp="1"/>
          </p:cNvSpPr>
          <p:nvPr>
            <p:ph idx="4294967295"/>
          </p:nvPr>
        </p:nvSpPr>
        <p:spPr>
          <a:xfrm>
            <a:off x="1233486" y="2268537"/>
            <a:ext cx="9725025" cy="2320925"/>
          </a:xfrm>
        </p:spPr>
        <p:txBody>
          <a:bodyPr anchor="ctr">
            <a:normAutofit/>
          </a:bodyPr>
          <a:lstStyle/>
          <a:p>
            <a:pPr marL="0" indent="0" algn="just">
              <a:buNone/>
            </a:pPr>
            <a:r>
              <a:rPr lang="en-GB" sz="2400">
                <a:latin typeface="Arial" panose="020B0604020202020204" pitchFamily="34" charset="0"/>
                <a:ea typeface="Cambria" panose="02040503050406030204" pitchFamily="18" charset="0"/>
                <a:cs typeface="Arial" panose="020B0604020202020204" pitchFamily="34" charset="0"/>
              </a:rPr>
              <a:t>There is no application process for this funding stream as it is a universal offer.</a:t>
            </a: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latin typeface="Arial" panose="020B0604020202020204" pitchFamily="34" charset="0"/>
                <a:ea typeface="Cambria" panose="02040503050406030204" pitchFamily="18" charset="0"/>
                <a:cs typeface="Arial" panose="020B0604020202020204" pitchFamily="34" charset="0"/>
              </a:rPr>
              <a:t>All families with children aged 3 or 4 years old are entitled to this funding regardless of their circumstances.</a:t>
            </a: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3474B2AA-0001-F089-F4C2-E946465008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41402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3766-0ECC-44DC-9DB2-29EEE8E87B1A}"/>
              </a:ext>
            </a:extLst>
          </p:cNvPr>
          <p:cNvSpPr>
            <a:spLocks noGrp="1"/>
          </p:cNvSpPr>
          <p:nvPr>
            <p:ph type="title"/>
          </p:nvPr>
        </p:nvSpPr>
        <p:spPr>
          <a:xfrm>
            <a:off x="65708" y="390766"/>
            <a:ext cx="10515600" cy="1325563"/>
          </a:xfrm>
        </p:spPr>
        <p:txBody>
          <a:bodyPr>
            <a:normAutofit/>
          </a:bodyPr>
          <a:lstStyle/>
          <a:p>
            <a:pPr algn="ctr"/>
            <a:r>
              <a:rPr lang="en-GB" b="1">
                <a:latin typeface="Arial" panose="020B0604020202020204" pitchFamily="34" charset="0"/>
                <a:cs typeface="Arial" panose="020B0604020202020204" pitchFamily="34" charset="0"/>
              </a:rPr>
              <a:t>3- &amp; 4-Year Olds Funded Childcare</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(Extended Entitlement)</a:t>
            </a:r>
            <a:endParaRPr lang="en-GB"/>
          </a:p>
        </p:txBody>
      </p:sp>
      <p:sp>
        <p:nvSpPr>
          <p:cNvPr id="3" name="Content Placeholder 2">
            <a:extLst>
              <a:ext uri="{FF2B5EF4-FFF2-40B4-BE49-F238E27FC236}">
                <a16:creationId xmlns:a16="http://schemas.microsoft.com/office/drawing/2014/main" id="{9BA19F39-B3C4-4DD2-89B2-974E83559F9C}"/>
              </a:ext>
            </a:extLst>
          </p:cNvPr>
          <p:cNvSpPr>
            <a:spLocks noGrp="1"/>
          </p:cNvSpPr>
          <p:nvPr>
            <p:ph idx="1"/>
          </p:nvPr>
        </p:nvSpPr>
        <p:spPr>
          <a:xfrm>
            <a:off x="838200" y="2005081"/>
            <a:ext cx="10515600" cy="1629580"/>
          </a:xfrm>
        </p:spPr>
        <p:txBody>
          <a:bodyPr>
            <a:normAutofit/>
          </a:bodyPr>
          <a:lstStyle/>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Families with children aged three and four years old, who meet the eligibility criteria, are entitled to up to 30 hours per week of funded childcare for 38 weeks per year.</a:t>
            </a:r>
          </a:p>
          <a:p>
            <a:pPr marL="0" indent="0">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This starts from the term after child’s third birthday and continues right up until the term in which child turns 5 years old.</a:t>
            </a:r>
          </a:p>
          <a:p>
            <a:endParaRPr lang="en-GB" sz="2000"/>
          </a:p>
        </p:txBody>
      </p:sp>
      <p:graphicFrame>
        <p:nvGraphicFramePr>
          <p:cNvPr id="5" name="Table 4">
            <a:extLst>
              <a:ext uri="{FF2B5EF4-FFF2-40B4-BE49-F238E27FC236}">
                <a16:creationId xmlns:a16="http://schemas.microsoft.com/office/drawing/2014/main" id="{161EEE1A-9179-2D34-34DF-5925D75A1AB1}"/>
              </a:ext>
            </a:extLst>
          </p:cNvPr>
          <p:cNvGraphicFramePr>
            <a:graphicFrameLocks noGrp="1"/>
          </p:cNvGraphicFramePr>
          <p:nvPr>
            <p:extLst>
              <p:ext uri="{D42A27DB-BD31-4B8C-83A1-F6EECF244321}">
                <p14:modId xmlns:p14="http://schemas.microsoft.com/office/powerpoint/2010/main" val="3922661269"/>
              </p:ext>
            </p:extLst>
          </p:nvPr>
        </p:nvGraphicFramePr>
        <p:xfrm>
          <a:off x="1610691" y="3761040"/>
          <a:ext cx="8970617" cy="2043412"/>
        </p:xfrm>
        <a:graphic>
          <a:graphicData uri="http://schemas.openxmlformats.org/drawingml/2006/table">
            <a:tbl>
              <a:tblPr firstRow="1" bandRow="1">
                <a:tableStyleId>{00A15C55-8517-42AA-B614-E9B94910E393}</a:tableStyleId>
              </a:tblPr>
              <a:tblGrid>
                <a:gridCol w="2236368">
                  <a:extLst>
                    <a:ext uri="{9D8B030D-6E8A-4147-A177-3AD203B41FA5}">
                      <a16:colId xmlns:a16="http://schemas.microsoft.com/office/drawing/2014/main" val="3556838968"/>
                    </a:ext>
                  </a:extLst>
                </a:gridCol>
                <a:gridCol w="2284257">
                  <a:extLst>
                    <a:ext uri="{9D8B030D-6E8A-4147-A177-3AD203B41FA5}">
                      <a16:colId xmlns:a16="http://schemas.microsoft.com/office/drawing/2014/main" val="2476528525"/>
                    </a:ext>
                  </a:extLst>
                </a:gridCol>
                <a:gridCol w="2273482">
                  <a:extLst>
                    <a:ext uri="{9D8B030D-6E8A-4147-A177-3AD203B41FA5}">
                      <a16:colId xmlns:a16="http://schemas.microsoft.com/office/drawing/2014/main" val="1594287555"/>
                    </a:ext>
                  </a:extLst>
                </a:gridCol>
                <a:gridCol w="2176510">
                  <a:extLst>
                    <a:ext uri="{9D8B030D-6E8A-4147-A177-3AD203B41FA5}">
                      <a16:colId xmlns:a16="http://schemas.microsoft.com/office/drawing/2014/main" val="775818345"/>
                    </a:ext>
                  </a:extLst>
                </a:gridCol>
              </a:tblGrid>
              <a:tr h="1328218">
                <a:tc>
                  <a:txBody>
                    <a:bodyPr/>
                    <a:lstStyle/>
                    <a:p>
                      <a:pPr algn="ctr"/>
                      <a:r>
                        <a:rPr lang="en-GB">
                          <a:solidFill>
                            <a:schemeClr val="tx1"/>
                          </a:solidFill>
                          <a:latin typeface="Arial" panose="020B0604020202020204" pitchFamily="34" charset="0"/>
                          <a:cs typeface="Arial" panose="020B0604020202020204" pitchFamily="34" charset="0"/>
                        </a:rPr>
                        <a:t>Child 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Summer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April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August</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Autumn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September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December</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Spring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January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March</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1418"/>
                  </a:ext>
                </a:extLst>
              </a:tr>
              <a:tr h="715194">
                <a:tc>
                  <a:txBody>
                    <a:bodyPr/>
                    <a:lstStyle/>
                    <a:p>
                      <a:pPr algn="ctr"/>
                      <a:r>
                        <a:rPr lang="en-GB" b="1">
                          <a:latin typeface="Arial" panose="020B0604020202020204" pitchFamily="34" charset="0"/>
                          <a:cs typeface="Arial" panose="020B0604020202020204" pitchFamily="34" charset="0"/>
                        </a:rPr>
                        <a:t>Child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January</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April</a:t>
                      </a:r>
                    </a:p>
                    <a:p>
                      <a:pPr algn="ctr"/>
                      <a:endParaRPr lang="en-GB"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55335"/>
                  </a:ext>
                </a:extLst>
              </a:tr>
            </a:tbl>
          </a:graphicData>
        </a:graphic>
      </p:graphicFrame>
      <p:pic>
        <p:nvPicPr>
          <p:cNvPr id="4" name="Picture 3">
            <a:extLst>
              <a:ext uri="{FF2B5EF4-FFF2-40B4-BE49-F238E27FC236}">
                <a16:creationId xmlns:a16="http://schemas.microsoft.com/office/drawing/2014/main" id="{E942B4D4-8AFA-6D03-58AB-14ACBEEE32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44113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7960-5ABB-46BF-B581-461498BE6CED}"/>
              </a:ext>
            </a:extLst>
          </p:cNvPr>
          <p:cNvSpPr>
            <a:spLocks noGrp="1"/>
          </p:cNvSpPr>
          <p:nvPr>
            <p:ph type="title" idx="4294967295"/>
          </p:nvPr>
        </p:nvSpPr>
        <p:spPr>
          <a:xfrm>
            <a:off x="1147762" y="588962"/>
            <a:ext cx="9896475" cy="1033463"/>
          </a:xfrm>
        </p:spPr>
        <p:txBody>
          <a:bodyPr>
            <a:normAutofit/>
          </a:bodyPr>
          <a:lstStyle/>
          <a:p>
            <a:pPr algn="ctr"/>
            <a:r>
              <a:rPr lang="en-GB" sz="4000" b="1">
                <a:latin typeface="Arial" panose="020B0604020202020204" pitchFamily="34" charset="0"/>
                <a:cs typeface="Arial" panose="020B0604020202020204" pitchFamily="34" charset="0"/>
              </a:rPr>
              <a:t>Eligibility Criteria</a:t>
            </a:r>
            <a:endParaRPr lang="en-GB" sz="4000"/>
          </a:p>
        </p:txBody>
      </p:sp>
      <p:sp>
        <p:nvSpPr>
          <p:cNvPr id="3" name="Content Placeholder 2">
            <a:extLst>
              <a:ext uri="{FF2B5EF4-FFF2-40B4-BE49-F238E27FC236}">
                <a16:creationId xmlns:a16="http://schemas.microsoft.com/office/drawing/2014/main" id="{6E6FC2DA-E76F-4D28-988F-4A83C07DAFC7}"/>
              </a:ext>
            </a:extLst>
          </p:cNvPr>
          <p:cNvSpPr>
            <a:spLocks noGrp="1"/>
          </p:cNvSpPr>
          <p:nvPr>
            <p:ph idx="4294967295"/>
          </p:nvPr>
        </p:nvSpPr>
        <p:spPr>
          <a:xfrm>
            <a:off x="1320800" y="2425148"/>
            <a:ext cx="9723437" cy="3269974"/>
          </a:xfrm>
        </p:spPr>
        <p:txBody>
          <a:bodyPr anchor="ctr">
            <a:noAutofit/>
          </a:bodyPr>
          <a:lstStyle/>
          <a:p>
            <a:pPr marL="0" indent="0">
              <a:buNone/>
            </a:pPr>
            <a:r>
              <a:rPr lang="en-GB" sz="2400" b="1">
                <a:latin typeface="Arial" panose="020B0604020202020204" pitchFamily="34" charset="0"/>
                <a:ea typeface="Cambria" panose="02040503050406030204" pitchFamily="18" charset="0"/>
                <a:cs typeface="Arial" panose="020B0604020202020204" pitchFamily="34" charset="0"/>
              </a:rPr>
              <a:t>Three- and four-year-olds will be eligible for up to 30 hours funded childcare if you live in England and family meets the following criteria – </a:t>
            </a:r>
          </a:p>
          <a:p>
            <a:pPr marL="0" indent="0">
              <a:buNone/>
            </a:pPr>
            <a:endParaRPr lang="en-GB" sz="2400" b="1">
              <a:latin typeface="Arial" panose="020B0604020202020204" pitchFamily="34" charset="0"/>
              <a:ea typeface="Cambria" panose="02040503050406030204" pitchFamily="18" charset="0"/>
              <a:cs typeface="Arial" panose="020B0604020202020204" pitchFamily="34" charset="0"/>
            </a:endParaRPr>
          </a:p>
          <a:p>
            <a:r>
              <a:rPr lang="en-GB" sz="2400">
                <a:latin typeface="Arial" panose="020B0604020202020204" pitchFamily="34" charset="0"/>
                <a:cs typeface="Arial" panose="020B0604020202020204" pitchFamily="34" charset="0"/>
              </a:rPr>
              <a:t>Both parents (or one parent, if single parent family) need earn at least the equivalent of 16 hours at the national living wage or minimum wage per week.</a:t>
            </a:r>
          </a:p>
          <a:p>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AND</a:t>
            </a:r>
          </a:p>
          <a:p>
            <a:pPr marL="0" indent="0">
              <a:buNone/>
            </a:pPr>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Parent(s) earns less than £100,000 per year.</a:t>
            </a:r>
          </a:p>
        </p:txBody>
      </p:sp>
      <p:pic>
        <p:nvPicPr>
          <p:cNvPr id="4" name="Picture 3">
            <a:extLst>
              <a:ext uri="{FF2B5EF4-FFF2-40B4-BE49-F238E27FC236}">
                <a16:creationId xmlns:a16="http://schemas.microsoft.com/office/drawing/2014/main" id="{C5FCDCFB-5603-5301-0D89-11732095CB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06625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147762" y="325092"/>
            <a:ext cx="9896475" cy="1033463"/>
          </a:xfrm>
        </p:spPr>
        <p:txBody>
          <a:bodyPr>
            <a:normAutofit/>
          </a:bodyPr>
          <a:lstStyle/>
          <a:p>
            <a:pPr algn="ctr"/>
            <a:r>
              <a:rPr lang="en-GB" sz="4000" b="1">
                <a:latin typeface="Arial" panose="020B0604020202020204" pitchFamily="34" charset="0"/>
                <a:cs typeface="Arial" panose="020B0604020202020204" pitchFamily="34" charset="0"/>
              </a:rPr>
              <a:t>How to apply</a:t>
            </a:r>
          </a:p>
        </p:txBody>
      </p:sp>
      <p:sp>
        <p:nvSpPr>
          <p:cNvPr id="3" name="Content Placeholder 2">
            <a:extLst>
              <a:ext uri="{FF2B5EF4-FFF2-40B4-BE49-F238E27FC236}">
                <a16:creationId xmlns:a16="http://schemas.microsoft.com/office/drawing/2014/main" id="{795358EC-E605-4E8B-9BEC-F9B293A7D878}"/>
              </a:ext>
            </a:extLst>
          </p:cNvPr>
          <p:cNvSpPr>
            <a:spLocks noGrp="1"/>
          </p:cNvSpPr>
          <p:nvPr>
            <p:ph idx="4294967295"/>
          </p:nvPr>
        </p:nvSpPr>
        <p:spPr>
          <a:xfrm>
            <a:off x="1233487" y="2047461"/>
            <a:ext cx="9725025" cy="3523008"/>
          </a:xfrm>
        </p:spPr>
        <p:txBody>
          <a:bodyPr anchor="ctr">
            <a:noAutofit/>
          </a:bodyPr>
          <a:lstStyle/>
          <a:p>
            <a:pPr marL="0" indent="0" algn="just">
              <a:buNone/>
            </a:pPr>
            <a:r>
              <a:rPr lang="en-GB" sz="2400">
                <a:latin typeface="Arial" panose="020B0604020202020204" pitchFamily="34" charset="0"/>
                <a:ea typeface="Cambria" panose="02040503050406030204" pitchFamily="18" charset="0"/>
                <a:cs typeface="Arial" panose="020B0604020202020204" pitchFamily="34" charset="0"/>
              </a:rPr>
              <a:t>The 30-hour application process is managed by HMRC directly – all applications need to be made directly to them using weblink below -</a:t>
            </a: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latin typeface="Arial" panose="020B0604020202020204" pitchFamily="34" charset="0"/>
                <a:ea typeface="Cambria" panose="02040503050406030204" pitchFamily="18" charset="0"/>
                <a:cs typeface="Arial" panose="020B0604020202020204" pitchFamily="34" charset="0"/>
                <a:hlinkClick r:id="rId3"/>
              </a:rPr>
              <a:t>https://www.gov.uk/30-hours-free-childcare</a:t>
            </a: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effectLst/>
                <a:latin typeface="Arial" panose="020B0604020202020204" pitchFamily="34" charset="0"/>
                <a:ea typeface="Arial" panose="020B0604020202020204" pitchFamily="34" charset="0"/>
                <a:cs typeface="Arial" panose="020B0604020202020204" pitchFamily="34" charset="0"/>
              </a:rPr>
              <a:t>Once a family applies, if eligible, they are given an 11-digit code to be given to their childcare provider (</a:t>
            </a:r>
            <a:r>
              <a:rPr lang="en-GB" sz="2400" i="1">
                <a:effectLst/>
                <a:latin typeface="Arial" panose="020B0604020202020204" pitchFamily="34" charset="0"/>
                <a:ea typeface="Arial" panose="020B0604020202020204" pitchFamily="34" charset="0"/>
                <a:cs typeface="Arial" panose="020B0604020202020204" pitchFamily="34" charset="0"/>
              </a:rPr>
              <a:t>please note, parents will need to re-confirm their eligibility every 3 months)</a:t>
            </a:r>
            <a:endParaRPr lang="en-GB" sz="2400">
              <a:effectLst/>
              <a:latin typeface="Arial" panose="020B0604020202020204" pitchFamily="34" charset="0"/>
              <a:ea typeface="Arial" panose="020B0604020202020204" pitchFamily="34" charset="0"/>
              <a:cs typeface="Arial" panose="020B0604020202020204" pitchFamily="34" charset="0"/>
            </a:endParaRPr>
          </a:p>
          <a:p>
            <a:pPr marL="0" indent="0" algn="just">
              <a:buNone/>
            </a:pPr>
            <a:endParaRPr lang="en-GB" sz="240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E050A231-E7D2-CA17-DC4B-F17983B93C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379145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48DB71-9942-3441-3DB7-44B21627CA48}"/>
              </a:ext>
            </a:extLst>
          </p:cNvPr>
          <p:cNvSpPr txBox="1"/>
          <p:nvPr/>
        </p:nvSpPr>
        <p:spPr>
          <a:xfrm>
            <a:off x="-530088" y="533387"/>
            <a:ext cx="11579087" cy="707886"/>
          </a:xfrm>
          <a:prstGeom prst="rect">
            <a:avLst/>
          </a:prstGeom>
          <a:noFill/>
        </p:spPr>
        <p:txBody>
          <a:bodyPr wrap="square" rtlCol="0">
            <a:spAutoFit/>
          </a:bodyPr>
          <a:lstStyle/>
          <a:p>
            <a:pPr algn="ctr"/>
            <a:r>
              <a:rPr lang="en-GB" sz="4000" b="1">
                <a:latin typeface="Arial" panose="020B0604020202020204" pitchFamily="34" charset="0"/>
                <a:cs typeface="Arial" panose="020B0604020202020204" pitchFamily="34" charset="0"/>
              </a:rPr>
              <a:t>Reference numbers / Eligibility codes</a:t>
            </a:r>
          </a:p>
        </p:txBody>
      </p:sp>
      <p:graphicFrame>
        <p:nvGraphicFramePr>
          <p:cNvPr id="4" name="Table 3">
            <a:extLst>
              <a:ext uri="{FF2B5EF4-FFF2-40B4-BE49-F238E27FC236}">
                <a16:creationId xmlns:a16="http://schemas.microsoft.com/office/drawing/2014/main" id="{F8210566-724D-5DE7-991C-7C544E0D5565}"/>
              </a:ext>
            </a:extLst>
          </p:cNvPr>
          <p:cNvGraphicFramePr>
            <a:graphicFrameLocks noGrp="1"/>
          </p:cNvGraphicFramePr>
          <p:nvPr>
            <p:extLst>
              <p:ext uri="{D42A27DB-BD31-4B8C-83A1-F6EECF244321}">
                <p14:modId xmlns:p14="http://schemas.microsoft.com/office/powerpoint/2010/main" val="1538134592"/>
              </p:ext>
            </p:extLst>
          </p:nvPr>
        </p:nvGraphicFramePr>
        <p:xfrm>
          <a:off x="6582186" y="2036756"/>
          <a:ext cx="4466813" cy="4036051"/>
        </p:xfrm>
        <a:graphic>
          <a:graphicData uri="http://schemas.openxmlformats.org/drawingml/2006/table">
            <a:tbl>
              <a:tblPr firstRow="1" bandRow="1">
                <a:tableStyleId>{5C22544A-7EE6-4342-B048-85BDC9FD1C3A}</a:tableStyleId>
              </a:tblPr>
              <a:tblGrid>
                <a:gridCol w="4466813">
                  <a:extLst>
                    <a:ext uri="{9D8B030D-6E8A-4147-A177-3AD203B41FA5}">
                      <a16:colId xmlns:a16="http://schemas.microsoft.com/office/drawing/2014/main" val="1577367049"/>
                    </a:ext>
                  </a:extLst>
                </a:gridCol>
              </a:tblGrid>
              <a:tr h="1207397">
                <a:tc>
                  <a:txBody>
                    <a:bodyPr/>
                    <a:lstStyle/>
                    <a:p>
                      <a:pPr algn="ctr"/>
                      <a:r>
                        <a:rPr lang="en-GB" sz="2800" b="1">
                          <a:solidFill>
                            <a:sysClr val="windowText" lastClr="000000"/>
                          </a:solidFill>
                          <a:latin typeface="Arial" panose="020B0604020202020204" pitchFamily="34" charset="0"/>
                          <a:cs typeface="Arial" panose="020B0604020202020204" pitchFamily="34" charset="0"/>
                        </a:rPr>
                        <a:t>Eligibility codes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741695"/>
                  </a:ext>
                </a:extLst>
              </a:tr>
              <a:tr h="2828654">
                <a:tc>
                  <a:txBody>
                    <a:bodyPr/>
                    <a:lstStyle/>
                    <a:p>
                      <a:pPr algn="ctr"/>
                      <a:r>
                        <a:rPr lang="en-GB" sz="1800" b="0">
                          <a:solidFill>
                            <a:sysClr val="windowText" lastClr="000000"/>
                          </a:solidFill>
                          <a:latin typeface="Arial" panose="020B0604020202020204" pitchFamily="34" charset="0"/>
                          <a:cs typeface="Arial" panose="020B0604020202020204" pitchFamily="34" charset="0"/>
                        </a:rPr>
                        <a:t>The term ‘eligibility code’ is used for </a:t>
                      </a:r>
                      <a:r>
                        <a:rPr lang="en-GB" sz="1800" b="0" u="sng">
                          <a:solidFill>
                            <a:sysClr val="windowText" lastClr="000000"/>
                          </a:solidFill>
                          <a:latin typeface="Arial" panose="020B0604020202020204" pitchFamily="34" charset="0"/>
                          <a:cs typeface="Arial" panose="020B0604020202020204" pitchFamily="34" charset="0"/>
                        </a:rPr>
                        <a:t>working family entitlements only</a:t>
                      </a:r>
                      <a:r>
                        <a:rPr lang="en-GB" sz="1800" b="0">
                          <a:solidFill>
                            <a:sysClr val="windowText" lastClr="000000"/>
                          </a:solidFill>
                          <a:latin typeface="Arial" panose="020B0604020202020204" pitchFamily="34" charset="0"/>
                          <a:cs typeface="Arial" panose="020B0604020202020204" pitchFamily="34" charset="0"/>
                        </a:rPr>
                        <a:t>.</a:t>
                      </a:r>
                    </a:p>
                    <a:p>
                      <a:pPr algn="ctr"/>
                      <a:endParaRPr lang="en-GB" sz="1800" b="0">
                        <a:solidFill>
                          <a:sysClr val="windowText" lastClr="000000"/>
                        </a:solidFill>
                        <a:latin typeface="Arial" panose="020B0604020202020204" pitchFamily="34" charset="0"/>
                        <a:cs typeface="Arial" panose="020B0604020202020204" pitchFamily="34" charset="0"/>
                      </a:endParaRPr>
                    </a:p>
                    <a:p>
                      <a:pPr algn="ctr"/>
                      <a:r>
                        <a:rPr lang="en-GB" sz="1800" b="0">
                          <a:solidFill>
                            <a:sysClr val="windowText" lastClr="000000"/>
                          </a:solidFill>
                          <a:latin typeface="Arial" panose="020B0604020202020204" pitchFamily="34" charset="0"/>
                          <a:cs typeface="Arial" panose="020B0604020202020204" pitchFamily="34" charset="0"/>
                        </a:rPr>
                        <a:t>Eligibility codes are issued by HMRC and 11 digits long.</a:t>
                      </a:r>
                    </a:p>
                    <a:p>
                      <a:pPr algn="ctr"/>
                      <a:endParaRPr lang="en-GB" sz="1800" b="0">
                        <a:solidFill>
                          <a:sysClr val="windowText" lastClr="000000"/>
                        </a:solidFill>
                        <a:latin typeface="Arial" panose="020B0604020202020204" pitchFamily="34" charset="0"/>
                        <a:cs typeface="Arial" panose="020B0604020202020204" pitchFamily="34" charset="0"/>
                      </a:endParaRPr>
                    </a:p>
                    <a:p>
                      <a:pPr algn="ctr"/>
                      <a:r>
                        <a:rPr lang="en-GB" sz="1800" b="0">
                          <a:solidFill>
                            <a:sysClr val="windowText" lastClr="000000"/>
                          </a:solidFill>
                          <a:latin typeface="Arial" panose="020B0604020202020204" pitchFamily="34" charset="0"/>
                          <a:cs typeface="Arial" panose="020B0604020202020204" pitchFamily="34" charset="0"/>
                        </a:rPr>
                        <a:t>Eligibility codes need to be reconfirmed </a:t>
                      </a:r>
                      <a:r>
                        <a:rPr lang="en-GB" sz="1800" b="0" u="sng">
                          <a:solidFill>
                            <a:sysClr val="windowText" lastClr="000000"/>
                          </a:solidFill>
                          <a:latin typeface="Arial" panose="020B0604020202020204" pitchFamily="34" charset="0"/>
                          <a:cs typeface="Arial" panose="020B0604020202020204" pitchFamily="34" charset="0"/>
                        </a:rPr>
                        <a:t>every 3 months</a:t>
                      </a:r>
                      <a:r>
                        <a:rPr lang="en-GB" sz="1800" b="0">
                          <a:solidFill>
                            <a:sysClr val="windowText" lastClr="00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660850"/>
                  </a:ext>
                </a:extLst>
              </a:tr>
            </a:tbl>
          </a:graphicData>
        </a:graphic>
      </p:graphicFrame>
      <p:graphicFrame>
        <p:nvGraphicFramePr>
          <p:cNvPr id="5" name="Table 4">
            <a:extLst>
              <a:ext uri="{FF2B5EF4-FFF2-40B4-BE49-F238E27FC236}">
                <a16:creationId xmlns:a16="http://schemas.microsoft.com/office/drawing/2014/main" id="{A74A869A-088E-AFED-6146-6B915E2F9025}"/>
              </a:ext>
            </a:extLst>
          </p:cNvPr>
          <p:cNvGraphicFramePr>
            <a:graphicFrameLocks noGrp="1"/>
          </p:cNvGraphicFramePr>
          <p:nvPr>
            <p:extLst>
              <p:ext uri="{D42A27DB-BD31-4B8C-83A1-F6EECF244321}">
                <p14:modId xmlns:p14="http://schemas.microsoft.com/office/powerpoint/2010/main" val="1172057227"/>
              </p:ext>
            </p:extLst>
          </p:nvPr>
        </p:nvGraphicFramePr>
        <p:xfrm>
          <a:off x="1143000" y="2036757"/>
          <a:ext cx="4466814" cy="4036052"/>
        </p:xfrm>
        <a:graphic>
          <a:graphicData uri="http://schemas.openxmlformats.org/drawingml/2006/table">
            <a:tbl>
              <a:tblPr firstRow="1" bandRow="1">
                <a:tableStyleId>{5C22544A-7EE6-4342-B048-85BDC9FD1C3A}</a:tableStyleId>
              </a:tblPr>
              <a:tblGrid>
                <a:gridCol w="4466814">
                  <a:extLst>
                    <a:ext uri="{9D8B030D-6E8A-4147-A177-3AD203B41FA5}">
                      <a16:colId xmlns:a16="http://schemas.microsoft.com/office/drawing/2014/main" val="1577367049"/>
                    </a:ext>
                  </a:extLst>
                </a:gridCol>
              </a:tblGrid>
              <a:tr h="1181018">
                <a:tc>
                  <a:txBody>
                    <a:bodyPr/>
                    <a:lstStyle/>
                    <a:p>
                      <a:pPr algn="ctr"/>
                      <a:r>
                        <a:rPr lang="en-GB" sz="2800" b="1">
                          <a:solidFill>
                            <a:sysClr val="windowText" lastClr="000000"/>
                          </a:solidFill>
                          <a:latin typeface="Arial" panose="020B0604020202020204" pitchFamily="34" charset="0"/>
                          <a:cs typeface="Arial" panose="020B0604020202020204" pitchFamily="34" charset="0"/>
                        </a:rPr>
                        <a:t>Reference numbers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741695"/>
                  </a:ext>
                </a:extLst>
              </a:tr>
              <a:tr h="2855034">
                <a:tc>
                  <a:txBody>
                    <a:bodyPr/>
                    <a:lstStyle/>
                    <a:p>
                      <a:pPr algn="ctr"/>
                      <a:r>
                        <a:rPr lang="en-GB" sz="1800" b="0">
                          <a:solidFill>
                            <a:sysClr val="windowText" lastClr="000000"/>
                          </a:solidFill>
                          <a:latin typeface="Arial" panose="020B0604020202020204" pitchFamily="34" charset="0"/>
                          <a:cs typeface="Arial" panose="020B0604020202020204" pitchFamily="34" charset="0"/>
                        </a:rPr>
                        <a:t>The term ‘reference number’ is used for 2-year-old for </a:t>
                      </a:r>
                      <a:r>
                        <a:rPr lang="en-GB" sz="1800" b="0" u="sng">
                          <a:solidFill>
                            <a:sysClr val="windowText" lastClr="000000"/>
                          </a:solidFill>
                          <a:latin typeface="Arial" panose="020B0604020202020204" pitchFamily="34" charset="0"/>
                          <a:cs typeface="Arial" panose="020B0604020202020204" pitchFamily="34" charset="0"/>
                        </a:rPr>
                        <a:t>supported families only</a:t>
                      </a:r>
                      <a:r>
                        <a:rPr lang="en-GB" sz="1800" b="0">
                          <a:solidFill>
                            <a:sysClr val="windowText" lastClr="000000"/>
                          </a:solidFill>
                          <a:latin typeface="Arial" panose="020B0604020202020204" pitchFamily="34" charset="0"/>
                          <a:cs typeface="Arial" panose="020B0604020202020204" pitchFamily="34" charset="0"/>
                        </a:rPr>
                        <a:t>.</a:t>
                      </a:r>
                    </a:p>
                    <a:p>
                      <a:pPr algn="ctr"/>
                      <a:endParaRPr lang="en-GB" sz="1800" b="0">
                        <a:solidFill>
                          <a:sysClr val="windowText" lastClr="000000"/>
                        </a:solidFill>
                        <a:latin typeface="Arial" panose="020B0604020202020204" pitchFamily="34" charset="0"/>
                        <a:cs typeface="Arial" panose="020B0604020202020204" pitchFamily="34" charset="0"/>
                      </a:endParaRPr>
                    </a:p>
                    <a:p>
                      <a:pPr algn="ctr"/>
                      <a:r>
                        <a:rPr lang="en-GB" sz="1800" b="0">
                          <a:solidFill>
                            <a:sysClr val="windowText" lastClr="000000"/>
                          </a:solidFill>
                          <a:latin typeface="Arial" panose="020B0604020202020204" pitchFamily="34" charset="0"/>
                          <a:cs typeface="Arial" panose="020B0604020202020204" pitchFamily="34" charset="0"/>
                        </a:rPr>
                        <a:t>Reference numbers are issued by LBHF and 4-5 digits long.</a:t>
                      </a:r>
                    </a:p>
                    <a:p>
                      <a:pPr algn="ctr"/>
                      <a:endParaRPr lang="en-GB" sz="1800" b="0">
                        <a:solidFill>
                          <a:sysClr val="windowText" lastClr="000000"/>
                        </a:solidFill>
                        <a:latin typeface="Arial" panose="020B0604020202020204" pitchFamily="34" charset="0"/>
                        <a:cs typeface="Arial" panose="020B0604020202020204" pitchFamily="34" charset="0"/>
                      </a:endParaRPr>
                    </a:p>
                    <a:p>
                      <a:pPr algn="ctr"/>
                      <a:r>
                        <a:rPr lang="en-GB" sz="1800" b="0">
                          <a:solidFill>
                            <a:sysClr val="windowText" lastClr="000000"/>
                          </a:solidFill>
                          <a:latin typeface="Arial" panose="020B0604020202020204" pitchFamily="34" charset="0"/>
                          <a:cs typeface="Arial" panose="020B0604020202020204" pitchFamily="34" charset="0"/>
                        </a:rPr>
                        <a:t>Reference numbers </a:t>
                      </a:r>
                      <a:r>
                        <a:rPr lang="en-GB" sz="1800" b="0" u="sng">
                          <a:solidFill>
                            <a:sysClr val="windowText" lastClr="000000"/>
                          </a:solidFill>
                          <a:latin typeface="Arial" panose="020B0604020202020204" pitchFamily="34" charset="0"/>
                          <a:cs typeface="Arial" panose="020B0604020202020204" pitchFamily="34" charset="0"/>
                        </a:rPr>
                        <a:t>do not</a:t>
                      </a:r>
                      <a:r>
                        <a:rPr lang="en-GB" sz="1800" b="0">
                          <a:solidFill>
                            <a:sysClr val="windowText" lastClr="000000"/>
                          </a:solidFill>
                          <a:latin typeface="Arial" panose="020B0604020202020204" pitchFamily="34" charset="0"/>
                          <a:cs typeface="Arial" panose="020B0604020202020204" pitchFamily="34" charset="0"/>
                        </a:rPr>
                        <a:t> need to be reconfirmed.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372676"/>
                  </a:ext>
                </a:extLst>
              </a:tr>
            </a:tbl>
          </a:graphicData>
        </a:graphic>
      </p:graphicFrame>
      <p:pic>
        <p:nvPicPr>
          <p:cNvPr id="3" name="Picture 2">
            <a:extLst>
              <a:ext uri="{FF2B5EF4-FFF2-40B4-BE49-F238E27FC236}">
                <a16:creationId xmlns:a16="http://schemas.microsoft.com/office/drawing/2014/main" id="{D4BC5AFD-5851-4B59-CFAA-90EC0CC360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00144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1171-FA53-81C9-CA67-8A9932CAFF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455A66-BDDE-C6A5-87D7-13F292C5D098}"/>
              </a:ext>
            </a:extLst>
          </p:cNvPr>
          <p:cNvSpPr txBox="1"/>
          <p:nvPr/>
        </p:nvSpPr>
        <p:spPr>
          <a:xfrm>
            <a:off x="306455" y="536713"/>
            <a:ext cx="11579087" cy="707886"/>
          </a:xfrm>
          <a:prstGeom prst="rect">
            <a:avLst/>
          </a:prstGeom>
          <a:noFill/>
        </p:spPr>
        <p:txBody>
          <a:bodyPr wrap="square" rtlCol="0">
            <a:spAutoFit/>
          </a:bodyPr>
          <a:lstStyle/>
          <a:p>
            <a:pPr algn="ctr"/>
            <a:r>
              <a:rPr lang="en-GB" sz="4000" b="1">
                <a:latin typeface="Arial" panose="020B0604020202020204" pitchFamily="34" charset="0"/>
                <a:cs typeface="Arial" panose="020B0604020202020204" pitchFamily="34" charset="0"/>
              </a:rPr>
              <a:t>Eligibility Codes</a:t>
            </a:r>
          </a:p>
        </p:txBody>
      </p:sp>
      <p:sp>
        <p:nvSpPr>
          <p:cNvPr id="3" name="TextBox 2">
            <a:extLst>
              <a:ext uri="{FF2B5EF4-FFF2-40B4-BE49-F238E27FC236}">
                <a16:creationId xmlns:a16="http://schemas.microsoft.com/office/drawing/2014/main" id="{6741CFE4-016C-93FD-966D-249C943FE29F}"/>
              </a:ext>
            </a:extLst>
          </p:cNvPr>
          <p:cNvSpPr txBox="1"/>
          <p:nvPr/>
        </p:nvSpPr>
        <p:spPr>
          <a:xfrm>
            <a:off x="628647" y="1813892"/>
            <a:ext cx="10934702"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It is the parents' responsibility to reconfirm their eligibility code every 3 months. This is done via the parent’s childcare account with HMRC.</a:t>
            </a:r>
          </a:p>
        </p:txBody>
      </p:sp>
      <p:graphicFrame>
        <p:nvGraphicFramePr>
          <p:cNvPr id="6" name="Table 5">
            <a:extLst>
              <a:ext uri="{FF2B5EF4-FFF2-40B4-BE49-F238E27FC236}">
                <a16:creationId xmlns:a16="http://schemas.microsoft.com/office/drawing/2014/main" id="{2166A90B-D7A3-77D0-34B0-229DA5E6E817}"/>
              </a:ext>
            </a:extLst>
          </p:cNvPr>
          <p:cNvGraphicFramePr>
            <a:graphicFrameLocks noGrp="1"/>
          </p:cNvGraphicFramePr>
          <p:nvPr>
            <p:extLst>
              <p:ext uri="{D42A27DB-BD31-4B8C-83A1-F6EECF244321}">
                <p14:modId xmlns:p14="http://schemas.microsoft.com/office/powerpoint/2010/main" val="3444733227"/>
              </p:ext>
            </p:extLst>
          </p:nvPr>
        </p:nvGraphicFramePr>
        <p:xfrm>
          <a:off x="775252" y="2967960"/>
          <a:ext cx="10674627" cy="3044197"/>
        </p:xfrm>
        <a:graphic>
          <a:graphicData uri="http://schemas.openxmlformats.org/drawingml/2006/table">
            <a:tbl>
              <a:tblPr firstRow="1" bandRow="1">
                <a:tableStyleId>{5C22544A-7EE6-4342-B048-85BDC9FD1C3A}</a:tableStyleId>
              </a:tblPr>
              <a:tblGrid>
                <a:gridCol w="3558209">
                  <a:extLst>
                    <a:ext uri="{9D8B030D-6E8A-4147-A177-3AD203B41FA5}">
                      <a16:colId xmlns:a16="http://schemas.microsoft.com/office/drawing/2014/main" val="1413779573"/>
                    </a:ext>
                  </a:extLst>
                </a:gridCol>
                <a:gridCol w="3558209">
                  <a:extLst>
                    <a:ext uri="{9D8B030D-6E8A-4147-A177-3AD203B41FA5}">
                      <a16:colId xmlns:a16="http://schemas.microsoft.com/office/drawing/2014/main" val="3749425665"/>
                    </a:ext>
                  </a:extLst>
                </a:gridCol>
                <a:gridCol w="3558209">
                  <a:extLst>
                    <a:ext uri="{9D8B030D-6E8A-4147-A177-3AD203B41FA5}">
                      <a16:colId xmlns:a16="http://schemas.microsoft.com/office/drawing/2014/main" val="2866729701"/>
                    </a:ext>
                  </a:extLst>
                </a:gridCol>
              </a:tblGrid>
              <a:tr h="758197">
                <a:tc>
                  <a:txBody>
                    <a:bodyPr/>
                    <a:lstStyle/>
                    <a:p>
                      <a:pPr algn="ctr"/>
                      <a:r>
                        <a:rPr lang="en-GB" sz="2400">
                          <a:solidFill>
                            <a:sysClr val="windowText" lastClr="000000"/>
                          </a:solidFill>
                          <a:latin typeface="Arial" panose="020B0604020202020204" pitchFamily="34" charset="0"/>
                          <a:cs typeface="Arial" panose="020B0604020202020204" pitchFamily="34" charset="0"/>
                        </a:rPr>
                        <a:t>Start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a:solidFill>
                            <a:sysClr val="windowText" lastClr="000000"/>
                          </a:solidFill>
                          <a:latin typeface="Arial" panose="020B0604020202020204" pitchFamily="34" charset="0"/>
                          <a:cs typeface="Arial" panose="020B0604020202020204" pitchFamily="34" charset="0"/>
                        </a:rPr>
                        <a:t>End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a:solidFill>
                            <a:sysClr val="windowText" lastClr="000000"/>
                          </a:solidFill>
                          <a:latin typeface="Arial" panose="020B0604020202020204" pitchFamily="34" charset="0"/>
                          <a:cs typeface="Arial" panose="020B0604020202020204" pitchFamily="34" charset="0"/>
                        </a:rPr>
                        <a:t>Grace Period End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103629"/>
                  </a:ext>
                </a:extLst>
              </a:tr>
              <a:tr h="21318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a:solidFill>
                            <a:sysClr val="windowText" lastClr="000000"/>
                          </a:solidFill>
                          <a:latin typeface="Arial" panose="020B0604020202020204" pitchFamily="34" charset="0"/>
                          <a:cs typeface="Arial" panose="020B0604020202020204" pitchFamily="34" charset="0"/>
                        </a:rPr>
                        <a:t>The date in which family has made an application to HMRC</a:t>
                      </a:r>
                    </a:p>
                    <a:p>
                      <a:pPr algn="ctr"/>
                      <a:endParaRPr lang="en-GB" sz="2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a:latin typeface="Arial" panose="020B0604020202020204" pitchFamily="34" charset="0"/>
                          <a:cs typeface="Arial" panose="020B0604020202020204" pitchFamily="34" charset="0"/>
                        </a:rPr>
                        <a:t>The deadline in which family needs to reconfirm their eligibility</a:t>
                      </a:r>
                      <a:endParaRPr lang="en-GB" sz="2400" b="0">
                        <a:solidFill>
                          <a:sysClr val="windowText" lastClr="000000"/>
                        </a:solidFill>
                        <a:latin typeface="Arial" panose="020B0604020202020204" pitchFamily="34" charset="0"/>
                        <a:cs typeface="Arial" panose="020B0604020202020204" pitchFamily="34" charset="0"/>
                      </a:endParaRPr>
                    </a:p>
                    <a:p>
                      <a:pPr algn="ctr"/>
                      <a:endParaRPr lang="en-GB" sz="2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a:solidFill>
                            <a:sysClr val="windowText" lastClr="000000"/>
                          </a:solidFill>
                          <a:latin typeface="Arial" panose="020B0604020202020204" pitchFamily="34" charset="0"/>
                          <a:cs typeface="Arial" panose="020B0604020202020204" pitchFamily="34" charset="0"/>
                        </a:rPr>
                        <a:t>The date in which a family can continue to access the funding until, </a:t>
                      </a:r>
                      <a:r>
                        <a:rPr lang="en-GB" sz="2400" b="0" u="sng">
                          <a:solidFill>
                            <a:sysClr val="windowText" lastClr="000000"/>
                          </a:solidFill>
                          <a:latin typeface="Arial" panose="020B0604020202020204" pitchFamily="34" charset="0"/>
                          <a:cs typeface="Arial" panose="020B0604020202020204" pitchFamily="34" charset="0"/>
                        </a:rPr>
                        <a:t>if the family fall out of eligibility</a:t>
                      </a:r>
                    </a:p>
                    <a:p>
                      <a:pPr algn="ctr"/>
                      <a:endParaRPr lang="en-GB" sz="2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668318"/>
                  </a:ext>
                </a:extLst>
              </a:tr>
            </a:tbl>
          </a:graphicData>
        </a:graphic>
      </p:graphicFrame>
      <p:pic>
        <p:nvPicPr>
          <p:cNvPr id="4" name="Picture 3">
            <a:extLst>
              <a:ext uri="{FF2B5EF4-FFF2-40B4-BE49-F238E27FC236}">
                <a16:creationId xmlns:a16="http://schemas.microsoft.com/office/drawing/2014/main" id="{8D5C4C6D-0FBB-AA10-7366-01239D6CB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55712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4E7-F569-4314-B0B6-F3E1D8A2F64F}"/>
              </a:ext>
            </a:extLst>
          </p:cNvPr>
          <p:cNvSpPr>
            <a:spLocks noGrp="1"/>
          </p:cNvSpPr>
          <p:nvPr>
            <p:ph type="title" idx="4294967295"/>
          </p:nvPr>
        </p:nvSpPr>
        <p:spPr>
          <a:xfrm>
            <a:off x="1147762" y="464240"/>
            <a:ext cx="9896475" cy="1033463"/>
          </a:xfrm>
        </p:spPr>
        <p:txBody>
          <a:bodyPr>
            <a:normAutofit/>
          </a:bodyPr>
          <a:lstStyle/>
          <a:p>
            <a:pPr algn="ctr"/>
            <a:r>
              <a:rPr lang="en-GB" sz="4000" b="1">
                <a:latin typeface="Arial" panose="020B0604020202020204" pitchFamily="34" charset="0"/>
                <a:cs typeface="Arial" panose="020B0604020202020204" pitchFamily="34" charset="0"/>
              </a:rPr>
              <a:t>What we will cover</a:t>
            </a:r>
          </a:p>
        </p:txBody>
      </p:sp>
      <p:sp>
        <p:nvSpPr>
          <p:cNvPr id="3" name="Content Placeholder 2">
            <a:extLst>
              <a:ext uri="{FF2B5EF4-FFF2-40B4-BE49-F238E27FC236}">
                <a16:creationId xmlns:a16="http://schemas.microsoft.com/office/drawing/2014/main" id="{2F9B573F-CE5A-4C26-8098-63D73F1F647B}"/>
              </a:ext>
            </a:extLst>
          </p:cNvPr>
          <p:cNvSpPr>
            <a:spLocks noGrp="1"/>
          </p:cNvSpPr>
          <p:nvPr>
            <p:ph idx="4294967295"/>
          </p:nvPr>
        </p:nvSpPr>
        <p:spPr>
          <a:xfrm>
            <a:off x="1376362" y="1969880"/>
            <a:ext cx="4053337" cy="3684588"/>
          </a:xfrm>
        </p:spPr>
        <p:txBody>
          <a:bodyPr anchor="ctr">
            <a:noAutofit/>
          </a:bodyPr>
          <a:lstStyle/>
          <a:p>
            <a:r>
              <a:rPr lang="en-GB" sz="2000">
                <a:latin typeface="Arial" panose="020B0604020202020204" pitchFamily="34" charset="0"/>
                <a:cs typeface="Arial" panose="020B0604020202020204" pitchFamily="34" charset="0"/>
              </a:rPr>
              <a:t>Overview of early years entitlements / eligibility criteria</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lvl="0"/>
            <a:r>
              <a:rPr lang="en-GB" sz="2000">
                <a:latin typeface="Arial" panose="020B0604020202020204" pitchFamily="34" charset="0"/>
                <a:cs typeface="Arial" panose="020B0604020202020204" pitchFamily="34" charset="0"/>
              </a:rPr>
              <a:t>Headcount dates</a:t>
            </a:r>
            <a:br>
              <a:rPr lang="en-GB" sz="2000">
                <a:latin typeface="Arial" panose="020B0604020202020204" pitchFamily="34" charset="0"/>
                <a:cs typeface="Arial" panose="020B0604020202020204" pitchFamily="34" charset="0"/>
              </a:rPr>
            </a:br>
            <a:endParaRPr lang="en-GB" sz="2000">
              <a:latin typeface="Arial" panose="020B0604020202020204" pitchFamily="34" charset="0"/>
              <a:cs typeface="Arial" panose="020B0604020202020204" pitchFamily="34" charset="0"/>
            </a:endParaRPr>
          </a:p>
          <a:p>
            <a:pPr lvl="0"/>
            <a:r>
              <a:rPr lang="en-GB" sz="2000">
                <a:latin typeface="Arial" panose="020B0604020202020204" pitchFamily="34" charset="0"/>
                <a:cs typeface="Arial" panose="020B0604020202020204" pitchFamily="34" charset="0"/>
              </a:rPr>
              <a:t>Funding rates for 2024/25 and proposed rates for 2025/26</a:t>
            </a:r>
          </a:p>
          <a:p>
            <a:pPr lvl="0"/>
            <a:endParaRPr lang="en-GB" sz="2000">
              <a:latin typeface="Arial" panose="020B0604020202020204" pitchFamily="34" charset="0"/>
              <a:cs typeface="Arial" panose="020B0604020202020204" pitchFamily="34" charset="0"/>
            </a:endParaRPr>
          </a:p>
          <a:p>
            <a:pPr lvl="0"/>
            <a:r>
              <a:rPr lang="en-GB" sz="2000">
                <a:latin typeface="Arial" panose="020B0604020202020204" pitchFamily="34" charset="0"/>
                <a:cs typeface="Arial" panose="020B0604020202020204" pitchFamily="34" charset="0"/>
              </a:rPr>
              <a:t>Payment process</a:t>
            </a:r>
          </a:p>
          <a:p>
            <a:pPr lvl="0"/>
            <a:endParaRPr lang="en-GB" sz="2000">
              <a:latin typeface="Arial" panose="020B0604020202020204" pitchFamily="34" charset="0"/>
              <a:cs typeface="Arial" panose="020B0604020202020204" pitchFamily="34" charset="0"/>
            </a:endParaRPr>
          </a:p>
          <a:p>
            <a:pPr lvl="0"/>
            <a:r>
              <a:rPr lang="en-GB" sz="2000">
                <a:latin typeface="Arial" panose="020B0604020202020204" pitchFamily="34" charset="0"/>
                <a:cs typeface="Arial" panose="020B0604020202020204" pitchFamily="34" charset="0"/>
              </a:rPr>
              <a:t>EYPP and DAF</a:t>
            </a:r>
          </a:p>
        </p:txBody>
      </p:sp>
      <p:sp>
        <p:nvSpPr>
          <p:cNvPr id="5" name="TextBox 4">
            <a:extLst>
              <a:ext uri="{FF2B5EF4-FFF2-40B4-BE49-F238E27FC236}">
                <a16:creationId xmlns:a16="http://schemas.microsoft.com/office/drawing/2014/main" id="{6926B36A-1D80-C13B-94C0-091F0A77FB8F}"/>
              </a:ext>
            </a:extLst>
          </p:cNvPr>
          <p:cNvSpPr txBox="1"/>
          <p:nvPr/>
        </p:nvSpPr>
        <p:spPr>
          <a:xfrm>
            <a:off x="6503504" y="1868816"/>
            <a:ext cx="4053337" cy="3785652"/>
          </a:xfrm>
          <a:prstGeom prst="rect">
            <a:avLst/>
          </a:prstGeom>
          <a:noFill/>
        </p:spPr>
        <p:txBody>
          <a:bodyPr wrap="square">
            <a:spAutoFit/>
          </a:bodyPr>
          <a:lstStyle/>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SENIF</a:t>
            </a:r>
          </a:p>
          <a:p>
            <a:pPr marL="285750" lvl="0" indent="-28575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a:latin typeface="Arial" panose="020B0604020202020204" pitchFamily="34" charset="0"/>
                <a:cs typeface="Arial" panose="020B0604020202020204" pitchFamily="34" charset="0"/>
              </a:rPr>
              <a:t>Navigating the Synergy Provider Portal</a:t>
            </a:r>
          </a:p>
          <a:p>
            <a:pPr lvl="0"/>
            <a:endParaRPr lang="en-GB"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a:latin typeface="Arial" panose="020B0604020202020204" pitchFamily="34" charset="0"/>
                <a:cs typeface="Arial" panose="020B0604020202020204" pitchFamily="34" charset="0"/>
              </a:rPr>
              <a:t>Checking eligibility codes</a:t>
            </a:r>
          </a:p>
          <a:p>
            <a:pPr lvl="0"/>
            <a:endParaRPr lang="en-GB"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a:latin typeface="Arial" panose="020B0604020202020204" pitchFamily="34" charset="0"/>
                <a:cs typeface="Arial" panose="020B0604020202020204" pitchFamily="34" charset="0"/>
              </a:rPr>
              <a:t>Adding/removing children</a:t>
            </a:r>
          </a:p>
          <a:p>
            <a:pPr lvl="0"/>
            <a:endParaRPr lang="en-GB"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a:latin typeface="Arial" panose="020B0604020202020204" pitchFamily="34" charset="0"/>
                <a:cs typeface="Arial" panose="020B0604020202020204" pitchFamily="34" charset="0"/>
              </a:rPr>
              <a:t>Submitting estimates/actuals</a:t>
            </a:r>
          </a:p>
          <a:p>
            <a:pPr lvl="0"/>
            <a:endParaRPr lang="en-GB" sz="20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000">
                <a:latin typeface="Arial" panose="020B0604020202020204" pitchFamily="34" charset="0"/>
                <a:cs typeface="Arial" panose="020B0604020202020204" pitchFamily="34" charset="0"/>
              </a:rPr>
              <a:t>Term summary</a:t>
            </a:r>
          </a:p>
        </p:txBody>
      </p:sp>
      <p:pic>
        <p:nvPicPr>
          <p:cNvPr id="4" name="Picture 3">
            <a:extLst>
              <a:ext uri="{FF2B5EF4-FFF2-40B4-BE49-F238E27FC236}">
                <a16:creationId xmlns:a16="http://schemas.microsoft.com/office/drawing/2014/main" id="{1EE82D41-A96B-D281-5857-84FFEBDB29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374261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14E0-769E-44D7-8EE8-FA9F2D6C269F}"/>
              </a:ext>
            </a:extLst>
          </p:cNvPr>
          <p:cNvSpPr>
            <a:spLocks noGrp="1"/>
          </p:cNvSpPr>
          <p:nvPr>
            <p:ph type="title"/>
          </p:nvPr>
        </p:nvSpPr>
        <p:spPr>
          <a:xfrm>
            <a:off x="1371599" y="294538"/>
            <a:ext cx="9895951" cy="1033669"/>
          </a:xfrm>
        </p:spPr>
        <p:txBody>
          <a:bodyPr>
            <a:normAutofit/>
          </a:bodyPr>
          <a:lstStyle/>
          <a:p>
            <a:r>
              <a:rPr lang="en-GB" sz="4000" b="1">
                <a:solidFill>
                  <a:srgbClr val="FFFFFF"/>
                </a:solidFill>
                <a:latin typeface="Arial" panose="020B0604020202020204" pitchFamily="34" charset="0"/>
                <a:cs typeface="Arial" panose="020B0604020202020204" pitchFamily="34" charset="0"/>
              </a:rPr>
              <a:t>Disability Access Fund (DAF)</a:t>
            </a:r>
            <a:endParaRPr lang="en-GB" sz="4000" b="1">
              <a:solidFill>
                <a:srgbClr val="FFFFFF"/>
              </a:solidFill>
            </a:endParaRPr>
          </a:p>
        </p:txBody>
      </p:sp>
      <p:sp>
        <p:nvSpPr>
          <p:cNvPr id="3" name="Content Placeholder 2">
            <a:extLst>
              <a:ext uri="{FF2B5EF4-FFF2-40B4-BE49-F238E27FC236}">
                <a16:creationId xmlns:a16="http://schemas.microsoft.com/office/drawing/2014/main" id="{0FAAB993-C506-45E6-9E8A-C9506D05B72A}"/>
              </a:ext>
            </a:extLst>
          </p:cNvPr>
          <p:cNvSpPr>
            <a:spLocks noGrp="1"/>
          </p:cNvSpPr>
          <p:nvPr>
            <p:ph idx="1"/>
          </p:nvPr>
        </p:nvSpPr>
        <p:spPr>
          <a:xfrm>
            <a:off x="1371599" y="2318197"/>
            <a:ext cx="9724031" cy="3683358"/>
          </a:xfrm>
        </p:spPr>
        <p:txBody>
          <a:bodyPr anchor="ctr">
            <a:noAutofit/>
          </a:bodyPr>
          <a:lstStyle/>
          <a:p>
            <a:pPr marL="0" indent="0">
              <a:buNone/>
            </a:pPr>
            <a:r>
              <a:rPr lang="en-GB" sz="2400">
                <a:latin typeface="Arial" panose="020B0604020202020204" pitchFamily="34" charset="0"/>
                <a:cs typeface="Arial" panose="020B0604020202020204" pitchFamily="34" charset="0"/>
              </a:rPr>
              <a:t>If you provide a funded place for any children who receive disability living allowance (DLA), your setting is eligible to claim disability access funding.</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This is a one-off payment of </a:t>
            </a:r>
            <a:r>
              <a:rPr lang="en-GB" sz="2400" u="sng">
                <a:latin typeface="Arial" panose="020B0604020202020204" pitchFamily="34" charset="0"/>
                <a:cs typeface="Arial" panose="020B0604020202020204" pitchFamily="34" charset="0"/>
              </a:rPr>
              <a:t>£910</a:t>
            </a:r>
            <a:r>
              <a:rPr lang="en-GB" sz="2400">
                <a:latin typeface="Arial" panose="020B0604020202020204" pitchFamily="34" charset="0"/>
                <a:cs typeface="Arial" panose="020B0604020202020204" pitchFamily="34" charset="0"/>
              </a:rPr>
              <a:t> per child which is paid directly to the provider on an annual basis (one payment per financial year).</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The payment can only be made to one provider and cannot be split so where a child is accessing their entitlement across more than one provider, the parent will need to decide which setting will receive the DAF payment.</a:t>
            </a:r>
          </a:p>
        </p:txBody>
      </p:sp>
      <p:sp>
        <p:nvSpPr>
          <p:cNvPr id="4" name="Title 1">
            <a:extLst>
              <a:ext uri="{FF2B5EF4-FFF2-40B4-BE49-F238E27FC236}">
                <a16:creationId xmlns:a16="http://schemas.microsoft.com/office/drawing/2014/main" id="{6780263C-232C-AE11-30DB-23C9F85A2120}"/>
              </a:ext>
            </a:extLst>
          </p:cNvPr>
          <p:cNvSpPr txBox="1">
            <a:spLocks/>
          </p:cNvSpPr>
          <p:nvPr/>
        </p:nvSpPr>
        <p:spPr>
          <a:xfrm>
            <a:off x="1285638" y="546329"/>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a:latin typeface="Arial" panose="020B0604020202020204" pitchFamily="34" charset="0"/>
                <a:cs typeface="Arial" panose="020B0604020202020204" pitchFamily="34" charset="0"/>
              </a:rPr>
              <a:t>Disability Access Fund (DAF)</a:t>
            </a:r>
            <a:endParaRPr lang="en-GB" sz="4000" b="1"/>
          </a:p>
        </p:txBody>
      </p:sp>
      <p:pic>
        <p:nvPicPr>
          <p:cNvPr id="5" name="Picture 4">
            <a:extLst>
              <a:ext uri="{FF2B5EF4-FFF2-40B4-BE49-F238E27FC236}">
                <a16:creationId xmlns:a16="http://schemas.microsoft.com/office/drawing/2014/main" id="{F7A8158F-51FC-B5B5-3060-27EA81D1FD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96880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6AFD-5490-49FC-A254-05D12412E980}"/>
              </a:ext>
            </a:extLst>
          </p:cNvPr>
          <p:cNvSpPr>
            <a:spLocks noGrp="1"/>
          </p:cNvSpPr>
          <p:nvPr>
            <p:ph type="title"/>
          </p:nvPr>
        </p:nvSpPr>
        <p:spPr>
          <a:xfrm>
            <a:off x="621610" y="374998"/>
            <a:ext cx="9895951" cy="1033669"/>
          </a:xfrm>
        </p:spPr>
        <p:txBody>
          <a:bodyPr>
            <a:normAutofit/>
          </a:bodyPr>
          <a:lstStyle/>
          <a:p>
            <a:pPr algn="ctr"/>
            <a:r>
              <a:rPr lang="en-GB" sz="4000" b="1">
                <a:latin typeface="Arial" panose="020B0604020202020204" pitchFamily="34" charset="0"/>
                <a:cs typeface="Arial" panose="020B0604020202020204" pitchFamily="34" charset="0"/>
              </a:rPr>
              <a:t>Early Years Pupil Premium (EYPP)</a:t>
            </a:r>
            <a:endParaRPr lang="en-GB" sz="4000" b="1"/>
          </a:p>
        </p:txBody>
      </p:sp>
      <p:sp>
        <p:nvSpPr>
          <p:cNvPr id="3" name="Content Placeholder 2">
            <a:extLst>
              <a:ext uri="{FF2B5EF4-FFF2-40B4-BE49-F238E27FC236}">
                <a16:creationId xmlns:a16="http://schemas.microsoft.com/office/drawing/2014/main" id="{9B59774F-531E-43FA-AF50-828C3FE5B786}"/>
              </a:ext>
            </a:extLst>
          </p:cNvPr>
          <p:cNvSpPr>
            <a:spLocks noGrp="1"/>
          </p:cNvSpPr>
          <p:nvPr>
            <p:ph idx="1"/>
          </p:nvPr>
        </p:nvSpPr>
        <p:spPr>
          <a:xfrm>
            <a:off x="1371599" y="1900753"/>
            <a:ext cx="9724031" cy="3683358"/>
          </a:xfrm>
        </p:spPr>
        <p:txBody>
          <a:bodyPr anchor="ctr">
            <a:normAutofit/>
          </a:bodyPr>
          <a:lstStyle/>
          <a:p>
            <a:pPr marL="0" indent="0">
              <a:buNone/>
            </a:pPr>
            <a:r>
              <a:rPr lang="en-GB" sz="2400">
                <a:latin typeface="Arial" panose="020B0604020202020204" pitchFamily="34" charset="0"/>
                <a:cs typeface="Arial" panose="020B0604020202020204" pitchFamily="34" charset="0"/>
              </a:rPr>
              <a:t>Early Years Pupil Premium (EYPP) is additional funding paid to early years providers to improve the education they provide to eligible children.</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Childcare providers can claim an additional £0.68 pence per hour (£387 per year) to spend on enriching children in your settings education.</a:t>
            </a:r>
          </a:p>
        </p:txBody>
      </p:sp>
      <p:pic>
        <p:nvPicPr>
          <p:cNvPr id="4" name="Picture 3">
            <a:extLst>
              <a:ext uri="{FF2B5EF4-FFF2-40B4-BE49-F238E27FC236}">
                <a16:creationId xmlns:a16="http://schemas.microsoft.com/office/drawing/2014/main" id="{20945D1D-90FF-D660-87CF-F409FCA68A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11921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201A-20EE-421F-9DDB-EAEE98FB0CB0}"/>
              </a:ext>
            </a:extLst>
          </p:cNvPr>
          <p:cNvSpPr>
            <a:spLocks noGrp="1"/>
          </p:cNvSpPr>
          <p:nvPr>
            <p:ph type="title"/>
          </p:nvPr>
        </p:nvSpPr>
        <p:spPr>
          <a:xfrm>
            <a:off x="1371599" y="294538"/>
            <a:ext cx="9895951" cy="1033669"/>
          </a:xfrm>
        </p:spPr>
        <p:txBody>
          <a:bodyPr>
            <a:normAutofit/>
          </a:bodyPr>
          <a:lstStyle/>
          <a:p>
            <a:pPr algn="ctr"/>
            <a:r>
              <a:rPr lang="en-GB" sz="4000" b="1">
                <a:latin typeface="Arial" panose="020B0604020202020204" pitchFamily="34" charset="0"/>
                <a:cs typeface="Arial" panose="020B0604020202020204" pitchFamily="34" charset="0"/>
              </a:rPr>
              <a:t>Eligibility Criteria</a:t>
            </a:r>
          </a:p>
        </p:txBody>
      </p:sp>
      <p:sp>
        <p:nvSpPr>
          <p:cNvPr id="3" name="Content Placeholder 2">
            <a:extLst>
              <a:ext uri="{FF2B5EF4-FFF2-40B4-BE49-F238E27FC236}">
                <a16:creationId xmlns:a16="http://schemas.microsoft.com/office/drawing/2014/main" id="{013869A1-2EB8-4F5D-B178-0F76690CE09F}"/>
              </a:ext>
            </a:extLst>
          </p:cNvPr>
          <p:cNvSpPr>
            <a:spLocks noGrp="1"/>
          </p:cNvSpPr>
          <p:nvPr>
            <p:ph idx="1"/>
          </p:nvPr>
        </p:nvSpPr>
        <p:spPr>
          <a:xfrm>
            <a:off x="1371599" y="1441174"/>
            <a:ext cx="9724031" cy="5039138"/>
          </a:xfrm>
        </p:spPr>
        <p:txBody>
          <a:bodyPr anchor="ctr">
            <a:normAutofit/>
          </a:bodyPr>
          <a:lstStyle/>
          <a:p>
            <a:pPr marL="0" indent="0">
              <a:buNone/>
            </a:pPr>
            <a:r>
              <a:rPr lang="en-GB" sz="1600" b="1">
                <a:latin typeface="Arial" panose="020B0604020202020204" pitchFamily="34" charset="0"/>
                <a:cs typeface="Arial" panose="020B0604020202020204" pitchFamily="34" charset="0"/>
              </a:rPr>
              <a:t>To be entitled to Early Years Pupil Premium, the family will need to meet one of the following - </a:t>
            </a:r>
          </a:p>
          <a:p>
            <a:r>
              <a:rPr lang="en-GB" sz="1600">
                <a:latin typeface="Arial" panose="020B0604020202020204" pitchFamily="34" charset="0"/>
                <a:cs typeface="Arial" panose="020B0604020202020204" pitchFamily="34" charset="0"/>
              </a:rPr>
              <a:t>Income Support</a:t>
            </a:r>
          </a:p>
          <a:p>
            <a:r>
              <a:rPr lang="en-GB" sz="1600">
                <a:latin typeface="Arial" panose="020B0604020202020204" pitchFamily="34" charset="0"/>
                <a:cs typeface="Arial" panose="020B0604020202020204" pitchFamily="34" charset="0"/>
              </a:rPr>
              <a:t>income-based Jobseeker’s Allowance</a:t>
            </a:r>
          </a:p>
          <a:p>
            <a:r>
              <a:rPr lang="en-GB" sz="1600">
                <a:latin typeface="Arial" panose="020B0604020202020204" pitchFamily="34" charset="0"/>
                <a:cs typeface="Arial" panose="020B0604020202020204" pitchFamily="34" charset="0"/>
              </a:rPr>
              <a:t>income-related Employment and Support Allowance</a:t>
            </a:r>
          </a:p>
          <a:p>
            <a:r>
              <a:rPr lang="en-GB" sz="1600">
                <a:latin typeface="Arial" panose="020B0604020202020204" pitchFamily="34" charset="0"/>
                <a:cs typeface="Arial" panose="020B0604020202020204" pitchFamily="34" charset="0"/>
              </a:rPr>
              <a:t>support under part six of the Immigration and Asylum Act 1999</a:t>
            </a:r>
          </a:p>
          <a:p>
            <a:r>
              <a:rPr lang="en-GB" sz="1600">
                <a:latin typeface="Arial" panose="020B0604020202020204" pitchFamily="34" charset="0"/>
                <a:cs typeface="Arial" panose="020B0604020202020204" pitchFamily="34" charset="0"/>
              </a:rPr>
              <a:t>the guaranteed element of State Pension Credit</a:t>
            </a:r>
          </a:p>
          <a:p>
            <a:r>
              <a:rPr lang="en-GB" sz="1600">
                <a:latin typeface="Arial" panose="020B0604020202020204" pitchFamily="34" charset="0"/>
                <a:cs typeface="Arial" panose="020B0604020202020204" pitchFamily="34" charset="0"/>
              </a:rPr>
              <a:t>Child Tax Credit (provided you are not also entitled to Working Tax Credit) and have an annual gross income of no more than £16,190</a:t>
            </a:r>
          </a:p>
          <a:p>
            <a:r>
              <a:rPr lang="en-GB" sz="1600">
                <a:latin typeface="Arial" panose="020B0604020202020204" pitchFamily="34" charset="0"/>
                <a:cs typeface="Arial" panose="020B0604020202020204" pitchFamily="34" charset="0"/>
              </a:rPr>
              <a:t>Working Tax Credit run-on, which is paid for 4 weeks after you stop qualifying for Working Tax Credit</a:t>
            </a:r>
          </a:p>
          <a:p>
            <a:r>
              <a:rPr lang="en-GB" sz="1600">
                <a:latin typeface="Arial" panose="020B0604020202020204" pitchFamily="34" charset="0"/>
                <a:cs typeface="Arial" panose="020B0604020202020204" pitchFamily="34" charset="0"/>
              </a:rPr>
              <a:t>Universal Credit - your household income must be less than £7,400 a year after tax not including any benefits you get</a:t>
            </a:r>
          </a:p>
          <a:p>
            <a:r>
              <a:rPr lang="en-GB" sz="1600">
                <a:latin typeface="Arial" panose="020B0604020202020204" pitchFamily="34" charset="0"/>
                <a:cs typeface="Arial" panose="020B0604020202020204" pitchFamily="34" charset="0"/>
              </a:rPr>
              <a:t>adoption</a:t>
            </a:r>
          </a:p>
          <a:p>
            <a:r>
              <a:rPr lang="en-GB" sz="1600">
                <a:latin typeface="Arial" panose="020B0604020202020204" pitchFamily="34" charset="0"/>
                <a:cs typeface="Arial" panose="020B0604020202020204" pitchFamily="34" charset="0"/>
              </a:rPr>
              <a:t>special guardianship order</a:t>
            </a:r>
          </a:p>
          <a:p>
            <a:r>
              <a:rPr lang="en-GB" sz="1600">
                <a:latin typeface="Arial" panose="020B0604020202020204" pitchFamily="34" charset="0"/>
                <a:cs typeface="Arial" panose="020B0604020202020204" pitchFamily="34" charset="0"/>
              </a:rPr>
              <a:t>a child arrangements order</a:t>
            </a:r>
          </a:p>
        </p:txBody>
      </p:sp>
      <p:pic>
        <p:nvPicPr>
          <p:cNvPr id="4" name="Picture 3">
            <a:extLst>
              <a:ext uri="{FF2B5EF4-FFF2-40B4-BE49-F238E27FC236}">
                <a16:creationId xmlns:a16="http://schemas.microsoft.com/office/drawing/2014/main" id="{84E9B2C4-4627-B725-4E42-B0E8106BC1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98049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3F67-34DB-48BA-BD84-A80AE42607CB}"/>
              </a:ext>
            </a:extLst>
          </p:cNvPr>
          <p:cNvSpPr>
            <a:spLocks noGrp="1"/>
          </p:cNvSpPr>
          <p:nvPr>
            <p:ph type="title"/>
          </p:nvPr>
        </p:nvSpPr>
        <p:spPr>
          <a:xfrm>
            <a:off x="1148024" y="278461"/>
            <a:ext cx="9895951" cy="1033669"/>
          </a:xfrm>
        </p:spPr>
        <p:txBody>
          <a:bodyPr>
            <a:normAutofit/>
          </a:bodyPr>
          <a:lstStyle/>
          <a:p>
            <a:pPr algn="ctr"/>
            <a:r>
              <a:rPr lang="en-GB" sz="4000" b="1">
                <a:latin typeface="Arial" panose="020B0604020202020204" pitchFamily="34" charset="0"/>
                <a:cs typeface="Arial" panose="020B0604020202020204" pitchFamily="34" charset="0"/>
              </a:rPr>
              <a:t>Number of weeks per term</a:t>
            </a:r>
          </a:p>
        </p:txBody>
      </p:sp>
      <p:sp>
        <p:nvSpPr>
          <p:cNvPr id="3" name="Content Placeholder 2">
            <a:extLst>
              <a:ext uri="{FF2B5EF4-FFF2-40B4-BE49-F238E27FC236}">
                <a16:creationId xmlns:a16="http://schemas.microsoft.com/office/drawing/2014/main" id="{F354014F-A567-44D8-B925-DEF6003C890F}"/>
              </a:ext>
            </a:extLst>
          </p:cNvPr>
          <p:cNvSpPr>
            <a:spLocks noGrp="1"/>
          </p:cNvSpPr>
          <p:nvPr>
            <p:ph idx="1"/>
          </p:nvPr>
        </p:nvSpPr>
        <p:spPr>
          <a:xfrm>
            <a:off x="1233984" y="2136913"/>
            <a:ext cx="9724031" cy="3170417"/>
          </a:xfrm>
        </p:spPr>
        <p:txBody>
          <a:bodyPr anchor="ctr">
            <a:noAutofit/>
          </a:bodyPr>
          <a:lstStyle/>
          <a:p>
            <a:pPr marL="0" indent="0">
              <a:buNone/>
            </a:pPr>
            <a:r>
              <a:rPr lang="en-GB" sz="2000" b="1">
                <a:latin typeface="Arial" panose="020B0604020202020204" pitchFamily="34" charset="0"/>
                <a:cs typeface="Arial" panose="020B0604020202020204" pitchFamily="34" charset="0"/>
              </a:rPr>
              <a:t>All funded entitlements are funded across 38 weeks per year (term time only)</a:t>
            </a:r>
          </a:p>
          <a:p>
            <a:pPr marL="0" indent="0">
              <a:buNone/>
            </a:pPr>
            <a:r>
              <a:rPr lang="en-GB" sz="2000">
                <a:latin typeface="Arial" panose="020B0604020202020204" pitchFamily="34" charset="0"/>
                <a:cs typeface="Arial" panose="020B0604020202020204" pitchFamily="34" charset="0"/>
              </a:rPr>
              <a:t>This is the equivalent of 190 hours per term, 570 hours per year (or 380 hours per term, 1140 hours per year for 30-hour places)</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a:latin typeface="Arial" panose="020B0604020202020204" pitchFamily="34" charset="0"/>
                <a:cs typeface="Arial" panose="020B0604020202020204" pitchFamily="34" charset="0"/>
              </a:rPr>
              <a:t>The London Borough of Hammersmith and Fulham set their term weeks each term so the maximum number of weeks a provider can claim each term is 12.6666 weeks.</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b="1">
                <a:latin typeface="Arial" panose="020B0604020202020204" pitchFamily="34" charset="0"/>
                <a:cs typeface="Arial" panose="020B0604020202020204" pitchFamily="34" charset="0"/>
              </a:rPr>
              <a:t>Stretched offer (all year round)</a:t>
            </a:r>
          </a:p>
          <a:p>
            <a:pPr marL="0" indent="0">
              <a:buNone/>
            </a:pPr>
            <a:r>
              <a:rPr lang="en-GB" sz="2000">
                <a:latin typeface="Arial" panose="020B0604020202020204" pitchFamily="34" charset="0"/>
                <a:cs typeface="Arial" panose="020B0604020202020204" pitchFamily="34" charset="0"/>
              </a:rPr>
              <a:t>Some providers may choose to offer the funding as a stretched offer, whereby the child accesses less hours per week, over more weeks of the year.</a:t>
            </a:r>
          </a:p>
        </p:txBody>
      </p:sp>
      <p:pic>
        <p:nvPicPr>
          <p:cNvPr id="4" name="Picture 3">
            <a:extLst>
              <a:ext uri="{FF2B5EF4-FFF2-40B4-BE49-F238E27FC236}">
                <a16:creationId xmlns:a16="http://schemas.microsoft.com/office/drawing/2014/main" id="{599BCC73-6E13-F067-4458-5F3152FF94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36834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B16A-2ABF-DFD9-C43E-19B3ED2785F0}"/>
              </a:ext>
            </a:extLst>
          </p:cNvPr>
          <p:cNvSpPr>
            <a:spLocks noGrp="1"/>
          </p:cNvSpPr>
          <p:nvPr>
            <p:ph type="title"/>
          </p:nvPr>
        </p:nvSpPr>
        <p:spPr>
          <a:xfrm>
            <a:off x="530087" y="365124"/>
            <a:ext cx="10515600" cy="1325563"/>
          </a:xfrm>
        </p:spPr>
        <p:txBody>
          <a:bodyPr>
            <a:normAutofit/>
          </a:bodyPr>
          <a:lstStyle/>
          <a:p>
            <a:pPr algn="ctr"/>
            <a:r>
              <a:rPr lang="en-GB" sz="4800" b="1">
                <a:latin typeface="Arial" panose="020B0604020202020204" pitchFamily="34" charset="0"/>
                <a:cs typeface="Arial" panose="020B0604020202020204" pitchFamily="34" charset="0"/>
              </a:rPr>
              <a:t>SEN Inclusion Fund (SENIF)</a:t>
            </a:r>
          </a:p>
        </p:txBody>
      </p:sp>
      <p:sp>
        <p:nvSpPr>
          <p:cNvPr id="3" name="Content Placeholder 2">
            <a:extLst>
              <a:ext uri="{FF2B5EF4-FFF2-40B4-BE49-F238E27FC236}">
                <a16:creationId xmlns:a16="http://schemas.microsoft.com/office/drawing/2014/main" id="{86ED65DF-F3BA-2C8E-16EF-E1154D1BE67C}"/>
              </a:ext>
            </a:extLst>
          </p:cNvPr>
          <p:cNvSpPr>
            <a:spLocks noGrp="1"/>
          </p:cNvSpPr>
          <p:nvPr>
            <p:ph idx="1"/>
          </p:nvPr>
        </p:nvSpPr>
        <p:spPr>
          <a:xfrm>
            <a:off x="838200" y="1825625"/>
            <a:ext cx="10515600" cy="2234746"/>
          </a:xfrm>
        </p:spPr>
        <p:txBody>
          <a:bodyPr>
            <a:normAutofit/>
          </a:bodyPr>
          <a:lstStyle/>
          <a:p>
            <a:pPr marL="0" indent="0">
              <a:buNone/>
            </a:pPr>
            <a:endParaRPr lang="en-GB">
              <a:hlinkClick r:id="rId2"/>
            </a:endParaRPr>
          </a:p>
          <a:p>
            <a:pPr marL="0" indent="0">
              <a:buNone/>
            </a:pPr>
            <a:endParaRPr lang="en-GB">
              <a:hlinkClick r:id="rId2"/>
            </a:endParaRPr>
          </a:p>
          <a:p>
            <a:pPr marL="0" indent="0">
              <a:buNone/>
            </a:pPr>
            <a:endParaRPr lang="en-GB">
              <a:hlinkClick r:id="rId2"/>
            </a:endParaRPr>
          </a:p>
          <a:p>
            <a:pPr marL="0" indent="0">
              <a:buNone/>
            </a:pPr>
            <a:endParaRPr lang="en-GB">
              <a:hlinkClick r:id="rId2"/>
            </a:endParaRPr>
          </a:p>
          <a:p>
            <a:pPr marL="0" indent="0">
              <a:buNone/>
            </a:pPr>
            <a:endParaRPr lang="en-GB">
              <a:hlinkClick r:id="rId2"/>
            </a:endParaRPr>
          </a:p>
          <a:p>
            <a:pPr marL="0" indent="0">
              <a:buNone/>
            </a:pPr>
            <a:endParaRPr lang="en-GB">
              <a:hlinkClick r:id="rId2"/>
            </a:endParaRPr>
          </a:p>
          <a:p>
            <a:pPr marL="0" indent="0">
              <a:buNone/>
            </a:pPr>
            <a:endParaRPr lang="en-GB"/>
          </a:p>
        </p:txBody>
      </p:sp>
      <p:pic>
        <p:nvPicPr>
          <p:cNvPr id="4" name="Picture 3">
            <a:extLst>
              <a:ext uri="{FF2B5EF4-FFF2-40B4-BE49-F238E27FC236}">
                <a16:creationId xmlns:a16="http://schemas.microsoft.com/office/drawing/2014/main" id="{E0FF3633-8715-58CD-C3DF-EFBFE65C21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pic>
        <p:nvPicPr>
          <p:cNvPr id="1026" name="Picture 2">
            <a:extLst>
              <a:ext uri="{FF2B5EF4-FFF2-40B4-BE49-F238E27FC236}">
                <a16:creationId xmlns:a16="http://schemas.microsoft.com/office/drawing/2014/main" id="{A17F9A26-8933-50B0-1044-1D85D03C1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961" y="1875851"/>
            <a:ext cx="9330077" cy="1603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C1D1AB-031F-ED8E-8042-2F0E572025DB}"/>
              </a:ext>
            </a:extLst>
          </p:cNvPr>
          <p:cNvSpPr txBox="1"/>
          <p:nvPr/>
        </p:nvSpPr>
        <p:spPr>
          <a:xfrm>
            <a:off x="1152795" y="4091671"/>
            <a:ext cx="9631017" cy="2864887"/>
          </a:xfrm>
          <a:prstGeom prst="rect">
            <a:avLst/>
          </a:prstGeom>
          <a:noFill/>
        </p:spPr>
        <p:txBody>
          <a:bodyPr wrap="square" rtlCol="0">
            <a:spAutoFit/>
          </a:bodyPr>
          <a:lstStyle/>
          <a:p>
            <a:endParaRPr lang="en-GB"/>
          </a:p>
          <a:p>
            <a:endParaRPr lang="en-GB"/>
          </a:p>
          <a:p>
            <a:endParaRPr lang="en-GB"/>
          </a:p>
          <a:p>
            <a:endParaRPr lang="en-GB"/>
          </a:p>
          <a:p>
            <a:endParaRPr lang="en-GB"/>
          </a:p>
          <a:p>
            <a:pPr algn="ctr" rtl="0" fontAlgn="base">
              <a:lnSpc>
                <a:spcPts val="1275"/>
              </a:lnSpc>
            </a:pPr>
            <a:endParaRPr lang="en-GB" sz="1800" b="0" i="0" u="none" strike="noStrike">
              <a:solidFill>
                <a:srgbClr val="000000"/>
              </a:solidFill>
              <a:effectLst/>
              <a:highlight>
                <a:srgbClr val="FFFF00"/>
              </a:highlight>
              <a:latin typeface="Calibri" panose="020F0502020204030204" pitchFamily="34" charset="0"/>
            </a:endParaRPr>
          </a:p>
          <a:p>
            <a:pPr algn="ctr" rtl="0" fontAlgn="base">
              <a:lnSpc>
                <a:spcPts val="1275"/>
              </a:lnSpc>
            </a:pPr>
            <a:endParaRPr lang="en-GB">
              <a:solidFill>
                <a:srgbClr val="000000"/>
              </a:solidFill>
              <a:highlight>
                <a:srgbClr val="FFFF00"/>
              </a:highlight>
              <a:latin typeface="Calibri" panose="020F0502020204030204" pitchFamily="34" charset="0"/>
            </a:endParaRPr>
          </a:p>
          <a:p>
            <a:pPr algn="ctr" rtl="0" fontAlgn="base">
              <a:lnSpc>
                <a:spcPts val="1275"/>
              </a:lnSpc>
            </a:pPr>
            <a:r>
              <a:rPr lang="en-GB" sz="1800" b="0" i="0" u="none" strike="noStrike">
                <a:solidFill>
                  <a:srgbClr val="000000"/>
                </a:solidFill>
                <a:effectLst/>
                <a:latin typeface="Arial" panose="020B0604020202020204" pitchFamily="34" charset="0"/>
                <a:cs typeface="Arial" panose="020B0604020202020204" pitchFamily="34" charset="0"/>
              </a:rPr>
              <a:t>Access to all Early Years SENIF documents can be found here:</a:t>
            </a:r>
          </a:p>
          <a:p>
            <a:pPr algn="ctr" rtl="0" fontAlgn="base">
              <a:lnSpc>
                <a:spcPts val="1275"/>
              </a:lnSpc>
            </a:pPr>
            <a:r>
              <a:rPr lang="en-GB" sz="1800" b="0" i="0" u="none" strike="noStrike">
                <a:solidFill>
                  <a:srgbClr val="000000"/>
                </a:solidFill>
                <a:effectLst/>
                <a:latin typeface="Arial" panose="020B0604020202020204" pitchFamily="34" charset="0"/>
                <a:cs typeface="Arial" panose="020B0604020202020204" pitchFamily="34" charset="0"/>
              </a:rPr>
              <a:t> </a:t>
            </a:r>
            <a:r>
              <a:rPr lang="en-US" sz="1800" b="0" i="0">
                <a:solidFill>
                  <a:srgbClr val="000000"/>
                </a:solidFill>
                <a:effectLst/>
                <a:latin typeface="Arial" panose="020B0604020202020204" pitchFamily="34" charset="0"/>
                <a:cs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a:p>
            <a:pPr algn="ctr" rtl="0" fontAlgn="base">
              <a:lnSpc>
                <a:spcPts val="1275"/>
              </a:lnSpc>
            </a:pPr>
            <a:r>
              <a:rPr lang="en-GB" sz="1800" b="0" i="0" u="sng" strike="noStrike">
                <a:solidFill>
                  <a:srgbClr val="0563C1"/>
                </a:solidFill>
                <a:effectLst/>
                <a:latin typeface="Arial" panose="020B0604020202020204" pitchFamily="34" charset="0"/>
                <a:cs typeface="Arial" panose="020B0604020202020204" pitchFamily="34" charset="0"/>
                <a:hlinkClick r:id="rId2"/>
              </a:rPr>
              <a:t>EY: SENIF documents - Learning Partnership</a:t>
            </a:r>
            <a:r>
              <a:rPr lang="en-GB" sz="1800" b="0" i="0">
                <a:solidFill>
                  <a:srgbClr val="000000"/>
                </a:solidFill>
                <a:effectLst/>
                <a:latin typeface="Arial" panose="020B0604020202020204" pitchFamily="34" charset="0"/>
                <a:cs typeface="Arial" panose="020B0604020202020204" pitchFamily="34" charset="0"/>
              </a:rPr>
              <a:t>​</a:t>
            </a:r>
            <a:endParaRPr lang="en-GB" b="0" i="0">
              <a:solidFill>
                <a:srgbClr val="000000"/>
              </a:solidFill>
              <a:effectLst/>
              <a:latin typeface="Arial" panose="020B0604020202020204" pitchFamily="34" charset="0"/>
              <a:cs typeface="Arial" panose="020B0604020202020204" pitchFamily="34" charset="0"/>
            </a:endParaRPr>
          </a:p>
          <a:p>
            <a:endParaRPr lang="en-GB"/>
          </a:p>
          <a:p>
            <a:endParaRPr lang="en-GB"/>
          </a:p>
        </p:txBody>
      </p:sp>
      <p:cxnSp>
        <p:nvCxnSpPr>
          <p:cNvPr id="8" name="Straight Arrow Connector 7">
            <a:extLst>
              <a:ext uri="{FF2B5EF4-FFF2-40B4-BE49-F238E27FC236}">
                <a16:creationId xmlns:a16="http://schemas.microsoft.com/office/drawing/2014/main" id="{3FAD833F-80EB-E328-4147-568426C89F5B}"/>
              </a:ext>
            </a:extLst>
          </p:cNvPr>
          <p:cNvCxnSpPr>
            <a:cxnSpLocks/>
          </p:cNvCxnSpPr>
          <p:nvPr/>
        </p:nvCxnSpPr>
        <p:spPr>
          <a:xfrm flipV="1">
            <a:off x="4472609" y="3349487"/>
            <a:ext cx="765313" cy="31380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5A9DA8E-555D-082F-9BAB-C0EAF8DA6747}"/>
              </a:ext>
            </a:extLst>
          </p:cNvPr>
          <p:cNvSpPr txBox="1"/>
          <p:nvPr/>
        </p:nvSpPr>
        <p:spPr>
          <a:xfrm>
            <a:off x="2584174" y="3658556"/>
            <a:ext cx="6122504" cy="369332"/>
          </a:xfrm>
          <a:prstGeom prst="rect">
            <a:avLst/>
          </a:prstGeom>
          <a:noFill/>
        </p:spPr>
        <p:txBody>
          <a:bodyPr wrap="square" rtlCol="0">
            <a:spAutoFit/>
          </a:bodyPr>
          <a:lstStyle/>
          <a:p>
            <a:r>
              <a:rPr lang="en-GB" sz="1800" b="1" i="1">
                <a:solidFill>
                  <a:srgbClr val="FF0000"/>
                </a:solidFill>
                <a:effectLst/>
                <a:latin typeface="Arial" panose="020B0604020202020204" pitchFamily="34" charset="0"/>
                <a:cs typeface="Arial" panose="020B0604020202020204" pitchFamily="34" charset="0"/>
              </a:rPr>
              <a:t>NOTE</a:t>
            </a:r>
            <a:r>
              <a:rPr lang="en-GB" sz="1800" b="0" i="1" u="none" strike="noStrike">
                <a:solidFill>
                  <a:srgbClr val="FF0000"/>
                </a:solidFill>
                <a:effectLst/>
                <a:latin typeface="Arial" panose="020B0604020202020204" pitchFamily="34" charset="0"/>
                <a:cs typeface="Arial" panose="020B0604020202020204" pitchFamily="34" charset="0"/>
              </a:rPr>
              <a:t>: This application window has been recently updated</a:t>
            </a:r>
            <a:r>
              <a:rPr lang="en-GB" sz="1800" b="0" i="0">
                <a:solidFill>
                  <a:srgbClr val="000000"/>
                </a:solidFill>
                <a:effectLst/>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ADAE0ED-6F23-A22F-C718-EECF91A40348}"/>
              </a:ext>
            </a:extLst>
          </p:cNvPr>
          <p:cNvPicPr>
            <a:picLocks noChangeAspect="1"/>
          </p:cNvPicPr>
          <p:nvPr/>
        </p:nvPicPr>
        <p:blipFill>
          <a:blip r:embed="rId5"/>
          <a:srcRect l="896" t="18790" r="1930" b="42464"/>
          <a:stretch/>
        </p:blipFill>
        <p:spPr>
          <a:xfrm>
            <a:off x="2745541" y="4230040"/>
            <a:ext cx="6445527" cy="1445643"/>
          </a:xfrm>
          <a:prstGeom prst="rect">
            <a:avLst/>
          </a:prstGeom>
        </p:spPr>
      </p:pic>
    </p:spTree>
    <p:extLst>
      <p:ext uri="{BB962C8B-B14F-4D97-AF65-F5344CB8AC3E}">
        <p14:creationId xmlns:p14="http://schemas.microsoft.com/office/powerpoint/2010/main" val="8566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C086-ABDD-DBD1-F74F-6BD6A19258AF}"/>
              </a:ext>
            </a:extLst>
          </p:cNvPr>
          <p:cNvSpPr>
            <a:spLocks noGrp="1"/>
          </p:cNvSpPr>
          <p:nvPr>
            <p:ph type="title"/>
          </p:nvPr>
        </p:nvSpPr>
        <p:spPr/>
        <p:txBody>
          <a:bodyPr/>
          <a:lstStyle/>
          <a:p>
            <a:pPr algn="ctr"/>
            <a:r>
              <a:rPr lang="en-GB" b="1">
                <a:latin typeface="Arial" panose="020B0604020202020204" pitchFamily="34" charset="0"/>
                <a:cs typeface="Arial" panose="020B0604020202020204" pitchFamily="34" charset="0"/>
              </a:rPr>
              <a:t>Carry Forward Procedure</a:t>
            </a:r>
          </a:p>
        </p:txBody>
      </p:sp>
      <p:sp>
        <p:nvSpPr>
          <p:cNvPr id="3" name="Content Placeholder 2">
            <a:extLst>
              <a:ext uri="{FF2B5EF4-FFF2-40B4-BE49-F238E27FC236}">
                <a16:creationId xmlns:a16="http://schemas.microsoft.com/office/drawing/2014/main" id="{CAD74E66-ED54-F9C0-FF12-4DC637AE1CAD}"/>
              </a:ext>
            </a:extLst>
          </p:cNvPr>
          <p:cNvSpPr>
            <a:spLocks noGrp="1"/>
          </p:cNvSpPr>
          <p:nvPr>
            <p:ph idx="1"/>
          </p:nvPr>
        </p:nvSpPr>
        <p:spPr>
          <a:xfrm>
            <a:off x="838200" y="2171355"/>
            <a:ext cx="10515600" cy="3086446"/>
          </a:xfrm>
        </p:spPr>
        <p:txBody>
          <a:bodyPr>
            <a:normAutofit/>
          </a:bodyPr>
          <a:lstStyle/>
          <a:p>
            <a:pPr marL="0" indent="0">
              <a:buNone/>
            </a:pPr>
            <a:r>
              <a:rPr lang="en-GB" sz="2400">
                <a:latin typeface="Arial" panose="020B0604020202020204" pitchFamily="34" charset="0"/>
                <a:cs typeface="Arial" panose="020B0604020202020204" pitchFamily="34" charset="0"/>
              </a:rPr>
              <a:t>At the start of each term, children records are ‘carried forward’ from the previous term's headcount claim.</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This process is used to avoid provider’s having to enter existing children's information each term. It is the </a:t>
            </a:r>
            <a:r>
              <a:rPr lang="en-GB" sz="2400" u="sng">
                <a:latin typeface="Arial" panose="020B0604020202020204" pitchFamily="34" charset="0"/>
                <a:cs typeface="Arial" panose="020B0604020202020204" pitchFamily="34" charset="0"/>
              </a:rPr>
              <a:t>providers responsibility</a:t>
            </a:r>
            <a:r>
              <a:rPr lang="en-GB" sz="2400">
                <a:latin typeface="Arial" panose="020B0604020202020204" pitchFamily="34" charset="0"/>
                <a:cs typeface="Arial" panose="020B0604020202020204" pitchFamily="34" charset="0"/>
              </a:rPr>
              <a:t> to remove any children that have left their setting before the start of each term.</a:t>
            </a:r>
          </a:p>
        </p:txBody>
      </p:sp>
      <p:pic>
        <p:nvPicPr>
          <p:cNvPr id="4" name="Picture 3">
            <a:extLst>
              <a:ext uri="{FF2B5EF4-FFF2-40B4-BE49-F238E27FC236}">
                <a16:creationId xmlns:a16="http://schemas.microsoft.com/office/drawing/2014/main" id="{B6C0A7C2-E5E3-1443-AB41-6772BDE1AD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54948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7D8F-74F9-A4D7-94AE-D0FB6842DFF0}"/>
              </a:ext>
            </a:extLst>
          </p:cNvPr>
          <p:cNvSpPr>
            <a:spLocks noGrp="1"/>
          </p:cNvSpPr>
          <p:nvPr>
            <p:ph type="title"/>
          </p:nvPr>
        </p:nvSpPr>
        <p:spPr>
          <a:xfrm>
            <a:off x="0" y="298287"/>
            <a:ext cx="10515600" cy="1325563"/>
          </a:xfrm>
        </p:spPr>
        <p:txBody>
          <a:bodyPr/>
          <a:lstStyle/>
          <a:p>
            <a:pPr algn="ctr"/>
            <a:r>
              <a:rPr lang="en-GB" b="1">
                <a:latin typeface="Arial" panose="020B0604020202020204" pitchFamily="34" charset="0"/>
                <a:cs typeface="Arial" panose="020B0604020202020204" pitchFamily="34" charset="0"/>
              </a:rPr>
              <a:t>Child Weightings / Supplements</a:t>
            </a:r>
          </a:p>
        </p:txBody>
      </p:sp>
      <p:sp>
        <p:nvSpPr>
          <p:cNvPr id="3" name="Content Placeholder 2">
            <a:extLst>
              <a:ext uri="{FF2B5EF4-FFF2-40B4-BE49-F238E27FC236}">
                <a16:creationId xmlns:a16="http://schemas.microsoft.com/office/drawing/2014/main" id="{A80559B9-2BD5-BC2F-F541-0F0B6EEE93CE}"/>
              </a:ext>
            </a:extLst>
          </p:cNvPr>
          <p:cNvSpPr>
            <a:spLocks noGrp="1"/>
          </p:cNvSpPr>
          <p:nvPr>
            <p:ph idx="1"/>
          </p:nvPr>
        </p:nvSpPr>
        <p:spPr/>
        <p:txBody>
          <a:bodyPr>
            <a:normAutofit/>
          </a:bodyPr>
          <a:lstStyle/>
          <a:p>
            <a:pPr marL="0" indent="0">
              <a:buNone/>
            </a:pPr>
            <a:r>
              <a:rPr lang="en-GB" sz="2400" b="1">
                <a:latin typeface="Arial" panose="020B0604020202020204" pitchFamily="34" charset="0"/>
                <a:cs typeface="Arial" panose="020B0604020202020204" pitchFamily="34" charset="0"/>
              </a:rPr>
              <a:t>Early Years Pupil Premium (EYPP)</a:t>
            </a:r>
          </a:p>
          <a:p>
            <a:pPr marL="0" indent="0">
              <a:buNone/>
            </a:pPr>
            <a:r>
              <a:rPr lang="en-GB" sz="2400">
                <a:latin typeface="Arial" panose="020B0604020202020204" pitchFamily="34" charset="0"/>
                <a:cs typeface="Arial" panose="020B0604020202020204" pitchFamily="34" charset="0"/>
              </a:rPr>
              <a:t>Provides an additional £0.68 per hour to all eligible children's funding rates</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b="1">
                <a:latin typeface="Arial" panose="020B0604020202020204" pitchFamily="34" charset="0"/>
                <a:cs typeface="Arial" panose="020B0604020202020204" pitchFamily="34" charset="0"/>
              </a:rPr>
              <a:t>Deprivation</a:t>
            </a:r>
          </a:p>
          <a:p>
            <a:pPr marL="0" indent="0">
              <a:buNone/>
            </a:pPr>
            <a:r>
              <a:rPr lang="en-GB" sz="2400">
                <a:latin typeface="Arial" panose="020B0604020202020204" pitchFamily="34" charset="0"/>
                <a:cs typeface="Arial" panose="020B0604020202020204" pitchFamily="34" charset="0"/>
              </a:rPr>
              <a:t>Provides up to an additional £1.33 per hour to a child’s funding rate for children from socially deprived backgrounds (based on child’s postcode).</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b="1">
                <a:latin typeface="Arial" panose="020B0604020202020204" pitchFamily="34" charset="0"/>
                <a:cs typeface="Arial" panose="020B0604020202020204" pitchFamily="34" charset="0"/>
              </a:rPr>
              <a:t>Disability Access Fund (DAF)</a:t>
            </a:r>
          </a:p>
          <a:p>
            <a:pPr marL="0" indent="0">
              <a:buNone/>
            </a:pPr>
            <a:r>
              <a:rPr lang="en-GB" sz="2400">
                <a:latin typeface="Arial" panose="020B0604020202020204" pitchFamily="34" charset="0"/>
                <a:cs typeface="Arial" panose="020B0604020202020204" pitchFamily="34" charset="0"/>
              </a:rPr>
              <a:t>One-off payment of £910 per eligible child. One payment per financial year.</a:t>
            </a:r>
          </a:p>
        </p:txBody>
      </p:sp>
      <p:pic>
        <p:nvPicPr>
          <p:cNvPr id="4" name="Picture 3">
            <a:extLst>
              <a:ext uri="{FF2B5EF4-FFF2-40B4-BE49-F238E27FC236}">
                <a16:creationId xmlns:a16="http://schemas.microsoft.com/office/drawing/2014/main" id="{37DDA0D6-CA08-B636-47B0-15220577E0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91209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5278-8124-45E0-92CA-D008E30C7838}"/>
              </a:ext>
            </a:extLst>
          </p:cNvPr>
          <p:cNvSpPr>
            <a:spLocks noGrp="1"/>
          </p:cNvSpPr>
          <p:nvPr>
            <p:ph type="title"/>
          </p:nvPr>
        </p:nvSpPr>
        <p:spPr>
          <a:xfrm>
            <a:off x="603738" y="528454"/>
            <a:ext cx="9895951" cy="1033669"/>
          </a:xfrm>
        </p:spPr>
        <p:txBody>
          <a:bodyPr>
            <a:normAutofit/>
          </a:bodyPr>
          <a:lstStyle/>
          <a:p>
            <a:pPr algn="ctr"/>
            <a:r>
              <a:rPr lang="en-GB" sz="4800" b="1">
                <a:latin typeface="Arial" panose="020B0604020202020204" pitchFamily="34" charset="0"/>
                <a:cs typeface="Arial" panose="020B0604020202020204" pitchFamily="34" charset="0"/>
              </a:rPr>
              <a:t>Funding Rates for 2024/2025</a:t>
            </a:r>
          </a:p>
        </p:txBody>
      </p:sp>
      <p:sp>
        <p:nvSpPr>
          <p:cNvPr id="3" name="Content Placeholder 2">
            <a:extLst>
              <a:ext uri="{FF2B5EF4-FFF2-40B4-BE49-F238E27FC236}">
                <a16:creationId xmlns:a16="http://schemas.microsoft.com/office/drawing/2014/main" id="{EEEC46C2-1388-4AED-BBEA-5FD9BFD429DC}"/>
              </a:ext>
            </a:extLst>
          </p:cNvPr>
          <p:cNvSpPr>
            <a:spLocks noGrp="1"/>
          </p:cNvSpPr>
          <p:nvPr>
            <p:ph idx="1"/>
          </p:nvPr>
        </p:nvSpPr>
        <p:spPr>
          <a:xfrm>
            <a:off x="1233983" y="2216426"/>
            <a:ext cx="9724031" cy="3327929"/>
          </a:xfrm>
        </p:spPr>
        <p:txBody>
          <a:bodyPr anchor="ctr">
            <a:noAutofit/>
          </a:bodyPr>
          <a:lstStyle/>
          <a:p>
            <a:r>
              <a:rPr lang="en-GB" sz="2400">
                <a:latin typeface="Arial" panose="020B0604020202020204" pitchFamily="34" charset="0"/>
                <a:cs typeface="Arial" panose="020B0604020202020204" pitchFamily="34" charset="0"/>
              </a:rPr>
              <a:t>9-23 months = </a:t>
            </a:r>
            <a:r>
              <a:rPr lang="en-GB" sz="2400" b="1">
                <a:latin typeface="Arial" panose="020B0604020202020204" pitchFamily="34" charset="0"/>
                <a:cs typeface="Arial" panose="020B0604020202020204" pitchFamily="34" charset="0"/>
              </a:rPr>
              <a:t>£13.45 per hour</a:t>
            </a:r>
          </a:p>
          <a:p>
            <a:r>
              <a:rPr lang="en-GB" sz="2400">
                <a:latin typeface="Arial" panose="020B0604020202020204" pitchFamily="34" charset="0"/>
                <a:cs typeface="Arial" panose="020B0604020202020204" pitchFamily="34" charset="0"/>
              </a:rPr>
              <a:t>2-year-old (families receiving additional support) = </a:t>
            </a:r>
            <a:r>
              <a:rPr lang="en-GB" sz="2400" b="1">
                <a:latin typeface="Arial" panose="020B0604020202020204" pitchFamily="34" charset="0"/>
                <a:cs typeface="Arial" panose="020B0604020202020204" pitchFamily="34" charset="0"/>
              </a:rPr>
              <a:t>£9.36 per hour</a:t>
            </a:r>
          </a:p>
          <a:p>
            <a:r>
              <a:rPr lang="en-GB" sz="2400">
                <a:latin typeface="Arial" panose="020B0604020202020204" pitchFamily="34" charset="0"/>
                <a:cs typeface="Arial" panose="020B0604020202020204" pitchFamily="34" charset="0"/>
              </a:rPr>
              <a:t>2-year-old (working families) = </a:t>
            </a:r>
            <a:r>
              <a:rPr lang="en-GB" sz="2400" b="1">
                <a:latin typeface="Arial" panose="020B0604020202020204" pitchFamily="34" charset="0"/>
                <a:cs typeface="Arial" panose="020B0604020202020204" pitchFamily="34" charset="0"/>
              </a:rPr>
              <a:t>£9.36 per hour</a:t>
            </a:r>
          </a:p>
          <a:p>
            <a:r>
              <a:rPr lang="en-GB" sz="2400">
                <a:latin typeface="Arial" panose="020B0604020202020204" pitchFamily="34" charset="0"/>
                <a:cs typeface="Arial" panose="020B0604020202020204" pitchFamily="34" charset="0"/>
              </a:rPr>
              <a:t>3- and 4-year-old (universal offer) = </a:t>
            </a:r>
            <a:r>
              <a:rPr lang="en-GB" sz="2400" b="1">
                <a:latin typeface="Arial" panose="020B0604020202020204" pitchFamily="34" charset="0"/>
                <a:cs typeface="Arial" panose="020B0604020202020204" pitchFamily="34" charset="0"/>
              </a:rPr>
              <a:t>£6.68 per hour</a:t>
            </a:r>
          </a:p>
          <a:p>
            <a:r>
              <a:rPr lang="en-GB" sz="2400">
                <a:latin typeface="Arial" panose="020B0604020202020204" pitchFamily="34" charset="0"/>
                <a:cs typeface="Arial" panose="020B0604020202020204" pitchFamily="34" charset="0"/>
              </a:rPr>
              <a:t>3- and 4-year-old (extended offer-30 hours) = </a:t>
            </a:r>
            <a:r>
              <a:rPr lang="en-GB" sz="2400" b="1">
                <a:latin typeface="Arial" panose="020B0604020202020204" pitchFamily="34" charset="0"/>
                <a:cs typeface="Arial" panose="020B0604020202020204" pitchFamily="34" charset="0"/>
              </a:rPr>
              <a:t>£6.68 per hour</a:t>
            </a:r>
          </a:p>
          <a:p>
            <a:r>
              <a:rPr lang="en-GB" sz="2400">
                <a:latin typeface="Arial" panose="020B0604020202020204" pitchFamily="34" charset="0"/>
                <a:cs typeface="Arial" panose="020B0604020202020204" pitchFamily="34" charset="0"/>
              </a:rPr>
              <a:t>Disability Access Fund (DAF) = </a:t>
            </a:r>
            <a:r>
              <a:rPr lang="en-GB" sz="2400" b="1">
                <a:latin typeface="Arial" panose="020B0604020202020204" pitchFamily="34" charset="0"/>
                <a:cs typeface="Arial" panose="020B0604020202020204" pitchFamily="34" charset="0"/>
              </a:rPr>
              <a:t>£910 per year</a:t>
            </a:r>
          </a:p>
          <a:p>
            <a:r>
              <a:rPr lang="en-GB" sz="2400">
                <a:latin typeface="Arial" panose="020B0604020202020204" pitchFamily="34" charset="0"/>
                <a:cs typeface="Arial" panose="020B0604020202020204" pitchFamily="34" charset="0"/>
              </a:rPr>
              <a:t>Early Years Pupil Premium (EYPP) = </a:t>
            </a:r>
            <a:r>
              <a:rPr lang="en-GB" sz="2400" b="1">
                <a:latin typeface="Arial" panose="020B0604020202020204" pitchFamily="34" charset="0"/>
                <a:cs typeface="Arial" panose="020B0604020202020204" pitchFamily="34" charset="0"/>
              </a:rPr>
              <a:t>additional £0.68 per hour / £387 per year</a:t>
            </a:r>
          </a:p>
          <a:p>
            <a:r>
              <a:rPr lang="en-GB" sz="2400">
                <a:latin typeface="Arial" panose="020B0604020202020204" pitchFamily="34" charset="0"/>
                <a:cs typeface="Arial" panose="020B0604020202020204" pitchFamily="34" charset="0"/>
              </a:rPr>
              <a:t>Deprivation supplement = </a:t>
            </a:r>
            <a:r>
              <a:rPr lang="en-GB" sz="2400" b="1">
                <a:latin typeface="Arial" panose="020B0604020202020204" pitchFamily="34" charset="0"/>
                <a:cs typeface="Arial" panose="020B0604020202020204" pitchFamily="34" charset="0"/>
              </a:rPr>
              <a:t>up to £1.33 per hour</a:t>
            </a:r>
          </a:p>
        </p:txBody>
      </p:sp>
      <p:pic>
        <p:nvPicPr>
          <p:cNvPr id="4" name="Picture 3">
            <a:extLst>
              <a:ext uri="{FF2B5EF4-FFF2-40B4-BE49-F238E27FC236}">
                <a16:creationId xmlns:a16="http://schemas.microsoft.com/office/drawing/2014/main" id="{90F18CF6-880D-801B-B0F0-CC070B617D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4175247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D079C-679E-61F0-D396-E9996495FB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36F2F6-DD29-17B7-5C8B-91DE4CA51C0B}"/>
              </a:ext>
            </a:extLst>
          </p:cNvPr>
          <p:cNvSpPr>
            <a:spLocks noGrp="1"/>
          </p:cNvSpPr>
          <p:nvPr>
            <p:ph type="title"/>
          </p:nvPr>
        </p:nvSpPr>
        <p:spPr>
          <a:xfrm>
            <a:off x="1002332" y="66851"/>
            <a:ext cx="9979391" cy="883059"/>
          </a:xfrm>
        </p:spPr>
        <p:txBody>
          <a:bodyPr>
            <a:normAutofit fontScale="90000"/>
          </a:bodyPr>
          <a:lstStyle/>
          <a:p>
            <a:r>
              <a:rPr lang="en-GB" b="1" u="sng"/>
              <a:t>DRAFT</a:t>
            </a:r>
            <a:r>
              <a:rPr lang="en-GB" b="1"/>
              <a:t> Early Years Funding Rates 2025/26</a:t>
            </a:r>
            <a:br>
              <a:rPr lang="en-GB" b="1"/>
            </a:br>
            <a:r>
              <a:rPr lang="en-GB" sz="3100" b="1"/>
              <a:t>Payable from April 2025 (TBC February 2025)</a:t>
            </a:r>
          </a:p>
        </p:txBody>
      </p:sp>
      <p:sp>
        <p:nvSpPr>
          <p:cNvPr id="7" name="Content Placeholder 6">
            <a:extLst>
              <a:ext uri="{FF2B5EF4-FFF2-40B4-BE49-F238E27FC236}">
                <a16:creationId xmlns:a16="http://schemas.microsoft.com/office/drawing/2014/main" id="{70356613-B63F-AC4B-9C12-2D4811D8903D}"/>
              </a:ext>
            </a:extLst>
          </p:cNvPr>
          <p:cNvSpPr>
            <a:spLocks noGrp="1"/>
          </p:cNvSpPr>
          <p:nvPr>
            <p:ph idx="1"/>
          </p:nvPr>
        </p:nvSpPr>
        <p:spPr>
          <a:xfrm>
            <a:off x="1210277" y="651638"/>
            <a:ext cx="10468978" cy="6139510"/>
          </a:xfrm>
        </p:spPr>
        <p:txBody>
          <a:bodyPr>
            <a:normAutofit/>
          </a:bodyPr>
          <a:lstStyle/>
          <a:p>
            <a:pPr marL="0" indent="0">
              <a:buNone/>
            </a:pPr>
            <a:endParaRPr lang="en-GB"/>
          </a:p>
          <a:p>
            <a:endParaRPr lang="en-GB"/>
          </a:p>
          <a:p>
            <a:endParaRPr lang="en-GB"/>
          </a:p>
        </p:txBody>
      </p:sp>
      <p:grpSp>
        <p:nvGrpSpPr>
          <p:cNvPr id="10" name="Group 9">
            <a:extLst>
              <a:ext uri="{FF2B5EF4-FFF2-40B4-BE49-F238E27FC236}">
                <a16:creationId xmlns:a16="http://schemas.microsoft.com/office/drawing/2014/main" id="{FCBB4FD9-19FF-8AC8-1DC3-00E5B69A22A9}"/>
              </a:ext>
            </a:extLst>
          </p:cNvPr>
          <p:cNvGrpSpPr/>
          <p:nvPr/>
        </p:nvGrpSpPr>
        <p:grpSpPr>
          <a:xfrm rot="5400000">
            <a:off x="-2995615" y="2995613"/>
            <a:ext cx="6858004" cy="866774"/>
            <a:chOff x="-3" y="5991225"/>
            <a:chExt cx="9160195" cy="866774"/>
          </a:xfrm>
        </p:grpSpPr>
        <p:sp>
          <p:nvSpPr>
            <p:cNvPr id="11" name="Rectangle 10">
              <a:extLst>
                <a:ext uri="{FF2B5EF4-FFF2-40B4-BE49-F238E27FC236}">
                  <a16:creationId xmlns:a16="http://schemas.microsoft.com/office/drawing/2014/main" id="{C844D902-D62B-2789-7DB8-76A67B563300}"/>
                </a:ext>
              </a:extLst>
            </p:cNvPr>
            <p:cNvSpPr/>
            <p:nvPr/>
          </p:nvSpPr>
          <p:spPr>
            <a:xfrm rot="10800000">
              <a:off x="-3" y="6210299"/>
              <a:ext cx="9160192" cy="647700"/>
            </a:xfrm>
            <a:prstGeom prst="rect">
              <a:avLst/>
            </a:prstGeom>
            <a:solidFill>
              <a:srgbClr val="5E8BB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a:t>2025/26 Early Years Budget Briefing</a:t>
              </a:r>
            </a:p>
            <a:p>
              <a:pPr algn="ctr"/>
              <a:endParaRPr lang="en-GB"/>
            </a:p>
          </p:txBody>
        </p:sp>
        <p:sp>
          <p:nvSpPr>
            <p:cNvPr id="12" name="Rectangle 11">
              <a:extLst>
                <a:ext uri="{FF2B5EF4-FFF2-40B4-BE49-F238E27FC236}">
                  <a16:creationId xmlns:a16="http://schemas.microsoft.com/office/drawing/2014/main" id="{ED124CBF-5EC6-52A8-21F9-25BF7B4E1314}"/>
                </a:ext>
              </a:extLst>
            </p:cNvPr>
            <p:cNvSpPr/>
            <p:nvPr/>
          </p:nvSpPr>
          <p:spPr>
            <a:xfrm>
              <a:off x="0" y="5991225"/>
              <a:ext cx="9160192" cy="219075"/>
            </a:xfrm>
            <a:prstGeom prst="rect">
              <a:avLst/>
            </a:prstGeom>
            <a:solidFill>
              <a:srgbClr val="E3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0665811F-B5B2-A3C6-8BFC-077FE474C036}"/>
              </a:ext>
            </a:extLst>
          </p:cNvPr>
          <p:cNvPicPr>
            <a:picLocks noChangeAspect="1"/>
          </p:cNvPicPr>
          <p:nvPr/>
        </p:nvPicPr>
        <p:blipFill rotWithShape="1">
          <a:blip r:embed="rId3">
            <a:extLst>
              <a:ext uri="{28A0092B-C50C-407E-A947-70E740481C1C}">
                <a14:useLocalDpi xmlns:a14="http://schemas.microsoft.com/office/drawing/2010/main" val="0"/>
              </a:ext>
            </a:extLst>
          </a:blip>
          <a:srcRect r="350" b="53020"/>
          <a:stretch/>
        </p:blipFill>
        <p:spPr>
          <a:xfrm>
            <a:off x="11093760" y="133873"/>
            <a:ext cx="1098240" cy="517765"/>
          </a:xfrm>
          <a:prstGeom prst="rect">
            <a:avLst/>
          </a:prstGeom>
        </p:spPr>
      </p:pic>
      <p:graphicFrame>
        <p:nvGraphicFramePr>
          <p:cNvPr id="4" name="Table 3">
            <a:extLst>
              <a:ext uri="{FF2B5EF4-FFF2-40B4-BE49-F238E27FC236}">
                <a16:creationId xmlns:a16="http://schemas.microsoft.com/office/drawing/2014/main" id="{197891E0-010D-E8BF-944E-068F3D8E3A9F}"/>
              </a:ext>
            </a:extLst>
          </p:cNvPr>
          <p:cNvGraphicFramePr>
            <a:graphicFrameLocks noGrp="1"/>
          </p:cNvGraphicFramePr>
          <p:nvPr/>
        </p:nvGraphicFramePr>
        <p:xfrm>
          <a:off x="991202" y="1108024"/>
          <a:ext cx="10895998" cy="5699769"/>
        </p:xfrm>
        <a:graphic>
          <a:graphicData uri="http://schemas.openxmlformats.org/drawingml/2006/table">
            <a:tbl>
              <a:tblPr firstRow="1" firstCol="1" bandRow="1">
                <a:tableStyleId>{5C22544A-7EE6-4342-B048-85BDC9FD1C3A}</a:tableStyleId>
              </a:tblPr>
              <a:tblGrid>
                <a:gridCol w="5167002">
                  <a:extLst>
                    <a:ext uri="{9D8B030D-6E8A-4147-A177-3AD203B41FA5}">
                      <a16:colId xmlns:a16="http://schemas.microsoft.com/office/drawing/2014/main" val="639714903"/>
                    </a:ext>
                  </a:extLst>
                </a:gridCol>
                <a:gridCol w="1996751">
                  <a:extLst>
                    <a:ext uri="{9D8B030D-6E8A-4147-A177-3AD203B41FA5}">
                      <a16:colId xmlns:a16="http://schemas.microsoft.com/office/drawing/2014/main" val="4170103441"/>
                    </a:ext>
                  </a:extLst>
                </a:gridCol>
                <a:gridCol w="1838131">
                  <a:extLst>
                    <a:ext uri="{9D8B030D-6E8A-4147-A177-3AD203B41FA5}">
                      <a16:colId xmlns:a16="http://schemas.microsoft.com/office/drawing/2014/main" val="2657714825"/>
                    </a:ext>
                  </a:extLst>
                </a:gridCol>
                <a:gridCol w="1894114">
                  <a:extLst>
                    <a:ext uri="{9D8B030D-6E8A-4147-A177-3AD203B41FA5}">
                      <a16:colId xmlns:a16="http://schemas.microsoft.com/office/drawing/2014/main" val="241982355"/>
                    </a:ext>
                  </a:extLst>
                </a:gridCol>
              </a:tblGrid>
              <a:tr h="2539296">
                <a:tc>
                  <a:txBody>
                    <a:bodyPr/>
                    <a:lstStyle/>
                    <a:p>
                      <a:r>
                        <a:rPr lang="en-GB" sz="1400">
                          <a:effectLst/>
                          <a:latin typeface="+mn-lt"/>
                        </a:rPr>
                        <a:t> </a:t>
                      </a:r>
                      <a:endParaRPr lang="en-GB"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a:effectLst/>
                          <a:latin typeface="+mn-lt"/>
                        </a:rPr>
                        <a:t>25/26</a:t>
                      </a:r>
                    </a:p>
                    <a:p>
                      <a:pPr algn="ctr"/>
                      <a:r>
                        <a:rPr lang="en-GB" sz="2000">
                          <a:effectLst/>
                          <a:latin typeface="+mn-lt"/>
                        </a:rPr>
                        <a:t> </a:t>
                      </a:r>
                    </a:p>
                    <a:p>
                      <a:pPr algn="ctr"/>
                      <a:r>
                        <a:rPr lang="en-GB" sz="2000">
                          <a:effectLst/>
                          <a:latin typeface="+mn-lt"/>
                        </a:rPr>
                        <a:t>3 and 4 YO</a:t>
                      </a:r>
                    </a:p>
                    <a:p>
                      <a:pPr algn="ctr"/>
                      <a:r>
                        <a:rPr lang="en-GB" sz="2000">
                          <a:effectLst/>
                          <a:latin typeface="+mn-lt"/>
                        </a:rPr>
                        <a:t>Entitlements </a:t>
                      </a:r>
                    </a:p>
                    <a:p>
                      <a:pPr algn="ctr"/>
                      <a:r>
                        <a:rPr lang="en-GB" sz="2000">
                          <a:effectLst/>
                          <a:latin typeface="+mn-lt"/>
                        </a:rPr>
                        <a:t>(Universal &amp; Extended</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a:effectLst/>
                          <a:latin typeface="+mn-lt"/>
                        </a:rPr>
                        <a:t>25/26</a:t>
                      </a:r>
                    </a:p>
                    <a:p>
                      <a:pPr algn="ctr"/>
                      <a:r>
                        <a:rPr lang="en-GB" sz="2000">
                          <a:effectLst/>
                          <a:latin typeface="+mn-lt"/>
                        </a:rPr>
                        <a:t> </a:t>
                      </a:r>
                    </a:p>
                    <a:p>
                      <a:pPr algn="ctr"/>
                      <a:r>
                        <a:rPr lang="en-GB" sz="2000">
                          <a:effectLst/>
                          <a:latin typeface="+mn-lt"/>
                        </a:rPr>
                        <a:t>2 YO Entitlements (Working Parents &amp; Additional Support)</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a:effectLst/>
                          <a:latin typeface="+mn-lt"/>
                        </a:rPr>
                        <a:t>25/26</a:t>
                      </a:r>
                    </a:p>
                    <a:p>
                      <a:pPr algn="ctr"/>
                      <a:r>
                        <a:rPr lang="en-GB" sz="2000">
                          <a:effectLst/>
                          <a:latin typeface="+mn-lt"/>
                        </a:rPr>
                        <a:t> </a:t>
                      </a:r>
                    </a:p>
                    <a:p>
                      <a:pPr algn="ctr"/>
                      <a:r>
                        <a:rPr lang="en-GB" sz="2000">
                          <a:effectLst/>
                          <a:latin typeface="+mn-lt"/>
                        </a:rPr>
                        <a:t>Under 2 YO</a:t>
                      </a:r>
                    </a:p>
                    <a:p>
                      <a:pPr algn="ctr"/>
                      <a:r>
                        <a:rPr lang="en-GB" sz="2000">
                          <a:effectLst/>
                          <a:latin typeface="+mn-lt"/>
                        </a:rPr>
                        <a:t>Entitlements</a:t>
                      </a:r>
                    </a:p>
                    <a:p>
                      <a:pPr algn="ctr"/>
                      <a:r>
                        <a:rPr lang="en-GB" sz="2000">
                          <a:effectLst/>
                          <a:latin typeface="+mn-lt"/>
                        </a:rPr>
                        <a:t>(Working Parents</a:t>
                      </a:r>
                    </a:p>
                    <a:p>
                      <a:pPr algn="ctr"/>
                      <a:r>
                        <a:rPr lang="en-GB" sz="2000">
                          <a:effectLst/>
                          <a:latin typeface="+mn-lt"/>
                        </a:rPr>
                        <a:t> </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920967"/>
                  </a:ext>
                </a:extLst>
              </a:tr>
              <a:tr h="364218">
                <a:tc>
                  <a:txBody>
                    <a:bodyPr/>
                    <a:lstStyle/>
                    <a:p>
                      <a:r>
                        <a:rPr lang="en-GB" sz="1400">
                          <a:effectLst/>
                          <a:latin typeface="+mn-lt"/>
                        </a:rPr>
                        <a:t> </a:t>
                      </a:r>
                      <a:endParaRPr lang="en-GB"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400">
                          <a:effectLst/>
                          <a:latin typeface="+mn-lt"/>
                        </a:rPr>
                        <a:t>£</a:t>
                      </a:r>
                      <a:endParaRPr lang="en-GB"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400">
                          <a:effectLst/>
                          <a:latin typeface="+mn-lt"/>
                        </a:rPr>
                        <a:t>£</a:t>
                      </a:r>
                      <a:endParaRPr lang="en-GB"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400">
                          <a:effectLst/>
                          <a:latin typeface="+mn-lt"/>
                        </a:rPr>
                        <a:t>£ </a:t>
                      </a:r>
                      <a:endParaRPr lang="en-GB"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773789"/>
                  </a:ext>
                </a:extLst>
              </a:tr>
              <a:tr h="607030">
                <a:tc>
                  <a:txBody>
                    <a:bodyPr/>
                    <a:lstStyle/>
                    <a:p>
                      <a:pPr marL="0" lvl="0" indent="0">
                        <a:buFont typeface="+mj-lt"/>
                        <a:buNone/>
                      </a:pPr>
                      <a:r>
                        <a:rPr lang="en-GB" sz="1800">
                          <a:effectLst/>
                          <a:latin typeface="+mn-lt"/>
                        </a:rPr>
                        <a:t>Base Rate </a:t>
                      </a:r>
                      <a:r>
                        <a:rPr lang="en-GB" sz="1400">
                          <a:effectLst/>
                          <a:latin typeface="+mn-lt"/>
                        </a:rPr>
                        <a:t>- Participation based on estimated hours</a:t>
                      </a:r>
                      <a:endParaRPr lang="en-GB"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000">
                          <a:effectLst/>
                          <a:latin typeface="+mn-lt"/>
                        </a:rPr>
                        <a:t>6.72 per hour</a:t>
                      </a:r>
                    </a:p>
                    <a:p>
                      <a:pPr algn="ctr"/>
                      <a:r>
                        <a:rPr lang="en-GB" sz="2000">
                          <a:effectLst/>
                          <a:latin typeface="+mn-lt"/>
                        </a:rPr>
                        <a:t> </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000">
                          <a:solidFill>
                            <a:srgbClr val="000000"/>
                          </a:solidFill>
                          <a:effectLst/>
                          <a:latin typeface="+mn-lt"/>
                          <a:ea typeface="Calibri" panose="020F0502020204030204" pitchFamily="34" charset="0"/>
                          <a:cs typeface="Times New Roman" panose="02020603050405020304" pitchFamily="18" charset="0"/>
                        </a:rPr>
                        <a:t>10.05</a:t>
                      </a:r>
                      <a:r>
                        <a:rPr lang="en-GB" sz="2000">
                          <a:effectLst/>
                          <a:latin typeface="+mn-lt"/>
                        </a:rPr>
                        <a:t> per hour</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r>
                        <a:rPr lang="en-GB" sz="2000">
                          <a:effectLst/>
                          <a:latin typeface="+mn-lt"/>
                        </a:rPr>
                        <a:t>14.39 per hour</a:t>
                      </a: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2999089"/>
                  </a:ext>
                </a:extLst>
              </a:tr>
              <a:tr h="698084">
                <a:tc>
                  <a:txBody>
                    <a:bodyPr/>
                    <a:lstStyle/>
                    <a:p>
                      <a:pPr marL="0" lvl="0" indent="0">
                        <a:buFont typeface="+mj-lt"/>
                        <a:buNone/>
                      </a:pPr>
                      <a:r>
                        <a:rPr lang="en-GB" sz="1800">
                          <a:effectLst/>
                          <a:latin typeface="+mn-lt"/>
                        </a:rPr>
                        <a:t>Average Deprivation Supplement </a:t>
                      </a:r>
                      <a:r>
                        <a:rPr lang="en-GB" sz="1400">
                          <a:effectLst/>
                          <a:latin typeface="+mn-lt"/>
                        </a:rPr>
                        <a:t>- Participation based on estimated hours &amp; paid on IDACI sliding scale on post codes – see next slide</a:t>
                      </a:r>
                      <a:endParaRPr lang="en-GB"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algn="ctr"/>
                      <a:r>
                        <a:rPr lang="en-GB" sz="2000">
                          <a:effectLst/>
                          <a:latin typeface="+mn-lt"/>
                        </a:rPr>
                        <a:t>£0.00 to £1.33 per hour based on postcode</a:t>
                      </a:r>
                    </a:p>
                  </a:txBody>
                  <a:tcPr marL="68580" marR="68580" marT="0" marB="0" anchor="ctr"/>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603559"/>
                  </a:ext>
                </a:extLst>
              </a:tr>
              <a:tr h="35346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kern="1200">
                          <a:solidFill>
                            <a:schemeClr val="lt1"/>
                          </a:solidFill>
                          <a:effectLst/>
                          <a:latin typeface="+mn-lt"/>
                          <a:ea typeface="+mn-ea"/>
                          <a:cs typeface="+mn-cs"/>
                        </a:rPr>
                        <a:t>Early Years Pupil Premium </a:t>
                      </a:r>
                      <a:r>
                        <a:rPr lang="en-GB" sz="1400" b="1" kern="1200">
                          <a:solidFill>
                            <a:schemeClr val="lt1"/>
                          </a:solidFill>
                          <a:effectLst/>
                          <a:latin typeface="+mn-lt"/>
                          <a:ea typeface="+mn-ea"/>
                          <a:cs typeface="+mn-cs"/>
                        </a:rPr>
                        <a:t>- additional funding for disadvantaged children was extended to all the Early Years offers from 2024/25.</a:t>
                      </a:r>
                      <a:endParaRPr lang="en-GB" sz="1800" b="1" kern="1200">
                        <a:solidFill>
                          <a:schemeClr val="lt1"/>
                        </a:solidFill>
                        <a:effectLst/>
                        <a:latin typeface="+mn-lt"/>
                        <a:ea typeface="+mn-ea"/>
                        <a:cs typeface="+mn-cs"/>
                      </a:endParaRPr>
                    </a:p>
                  </a:txBody>
                  <a:tcPr marL="68580" marR="68580" marT="0" marB="0"/>
                </a:tc>
                <a:tc gridSpan="3">
                  <a:txBody>
                    <a:bodyPr/>
                    <a:lstStyle/>
                    <a:p>
                      <a:pPr algn="ctr"/>
                      <a:r>
                        <a:rPr lang="en-GB" sz="1800">
                          <a:solidFill>
                            <a:srgbClr val="000000"/>
                          </a:solidFill>
                          <a:effectLst/>
                          <a:latin typeface="+mn-lt"/>
                          <a:ea typeface="Calibri" panose="020F0502020204030204" pitchFamily="34" charset="0"/>
                          <a:cs typeface="Times New Roman" panose="02020603050405020304" pitchFamily="18" charset="0"/>
                        </a:rPr>
                        <a:t>£1.00 per hour up to £570 per year</a:t>
                      </a:r>
                    </a:p>
                    <a:p>
                      <a:pPr algn="ctr"/>
                      <a:r>
                        <a:rPr lang="en-GB" sz="1600">
                          <a:solidFill>
                            <a:srgbClr val="000000"/>
                          </a:solidFill>
                          <a:effectLst/>
                          <a:latin typeface="+mn-lt"/>
                          <a:ea typeface="Calibri" panose="020F0502020204030204" pitchFamily="34" charset="0"/>
                          <a:cs typeface="Times New Roman" panose="02020603050405020304" pitchFamily="18" charset="0"/>
                        </a:rPr>
                        <a:t>(Paid Termly)</a:t>
                      </a:r>
                    </a:p>
                  </a:txBody>
                  <a:tcPr marL="68580" marR="68580" marT="0" marB="0" anchor="ctr"/>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430010"/>
                  </a:ext>
                </a:extLst>
              </a:tr>
              <a:tr h="78303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kern="1200">
                          <a:solidFill>
                            <a:schemeClr val="lt1"/>
                          </a:solidFill>
                          <a:effectLst/>
                          <a:latin typeface="+mn-lt"/>
                          <a:ea typeface="+mn-ea"/>
                          <a:cs typeface="+mn-cs"/>
                        </a:rPr>
                        <a:t>Disability Access Fund - </a:t>
                      </a:r>
                      <a:r>
                        <a:rPr lang="en-GB" sz="1400" b="1" kern="1200">
                          <a:solidFill>
                            <a:schemeClr val="lt1"/>
                          </a:solidFill>
                          <a:effectLst/>
                          <a:latin typeface="+mn-lt"/>
                          <a:ea typeface="+mn-ea"/>
                          <a:cs typeface="+mn-cs"/>
                        </a:rPr>
                        <a:t>additional per pupil funding for those receiving Disability Living Allowance to access all EY entitlements.</a:t>
                      </a:r>
                      <a:endParaRPr lang="en-GB" sz="1800" b="1" kern="1200">
                        <a:solidFill>
                          <a:schemeClr val="lt1"/>
                        </a:solidFill>
                        <a:effectLst/>
                        <a:latin typeface="+mn-lt"/>
                        <a:ea typeface="+mn-ea"/>
                        <a:cs typeface="+mn-cs"/>
                      </a:endParaRPr>
                    </a:p>
                  </a:txBody>
                  <a:tcPr marL="68580" marR="68580" marT="0" marB="0"/>
                </a:tc>
                <a:tc gridSpan="3">
                  <a:txBody>
                    <a:bodyPr/>
                    <a:lstStyle/>
                    <a:p>
                      <a:pPr algn="ctr"/>
                      <a:r>
                        <a:rPr lang="en-GB" sz="2000">
                          <a:solidFill>
                            <a:srgbClr val="000000"/>
                          </a:solidFill>
                          <a:effectLst/>
                          <a:latin typeface="+mn-lt"/>
                          <a:ea typeface="Calibri" panose="020F0502020204030204" pitchFamily="34" charset="0"/>
                          <a:cs typeface="Times New Roman" panose="02020603050405020304" pitchFamily="18" charset="0"/>
                        </a:rPr>
                        <a:t>£938 per year per eligible pupil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rgbClr val="000000"/>
                          </a:solidFill>
                          <a:effectLst/>
                          <a:latin typeface="+mn-lt"/>
                          <a:ea typeface="Calibri" panose="020F0502020204030204" pitchFamily="34" charset="0"/>
                          <a:cs typeface="Times New Roman" panose="02020603050405020304" pitchFamily="18" charset="0"/>
                        </a:rPr>
                        <a:t>(Paid as annual lump sum on application)</a:t>
                      </a:r>
                    </a:p>
                  </a:txBody>
                  <a:tcPr marL="68580" marR="68580" marT="0" marB="0" anchor="ctr"/>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gn="r"/>
                      <a:endParaRPr lang="en-GB"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660751"/>
                  </a:ext>
                </a:extLst>
              </a:tr>
            </a:tbl>
          </a:graphicData>
        </a:graphic>
      </p:graphicFrame>
    </p:spTree>
    <p:extLst>
      <p:ext uri="{BB962C8B-B14F-4D97-AF65-F5344CB8AC3E}">
        <p14:creationId xmlns:p14="http://schemas.microsoft.com/office/powerpoint/2010/main" val="219819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3785-4376-FF15-9A6A-ED2E36CA2B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0CE632-3FEF-03ED-AC24-FCFE52CD45B0}"/>
              </a:ext>
            </a:extLst>
          </p:cNvPr>
          <p:cNvSpPr>
            <a:spLocks noGrp="1"/>
          </p:cNvSpPr>
          <p:nvPr>
            <p:ph type="title"/>
          </p:nvPr>
        </p:nvSpPr>
        <p:spPr>
          <a:xfrm>
            <a:off x="1295401" y="206958"/>
            <a:ext cx="9327726" cy="584787"/>
          </a:xfrm>
        </p:spPr>
        <p:txBody>
          <a:bodyPr>
            <a:normAutofit fontScale="90000"/>
          </a:bodyPr>
          <a:lstStyle/>
          <a:p>
            <a:r>
              <a:rPr lang="en-GB" b="1"/>
              <a:t>Deprivation supplements all offers</a:t>
            </a:r>
          </a:p>
        </p:txBody>
      </p:sp>
      <p:sp>
        <p:nvSpPr>
          <p:cNvPr id="7" name="Content Placeholder 6">
            <a:extLst>
              <a:ext uri="{FF2B5EF4-FFF2-40B4-BE49-F238E27FC236}">
                <a16:creationId xmlns:a16="http://schemas.microsoft.com/office/drawing/2014/main" id="{0D67BD4E-D30A-048C-F1CB-AF835718B941}"/>
              </a:ext>
            </a:extLst>
          </p:cNvPr>
          <p:cNvSpPr>
            <a:spLocks noGrp="1"/>
          </p:cNvSpPr>
          <p:nvPr>
            <p:ph idx="1"/>
          </p:nvPr>
        </p:nvSpPr>
        <p:spPr>
          <a:xfrm>
            <a:off x="1210277" y="651638"/>
            <a:ext cx="10468978" cy="6139510"/>
          </a:xfrm>
        </p:spPr>
        <p:txBody>
          <a:bodyPr>
            <a:normAutofit/>
          </a:bodyPr>
          <a:lstStyle/>
          <a:p>
            <a:endParaRPr lang="en-GB"/>
          </a:p>
          <a:p>
            <a:endParaRPr lang="en-GB"/>
          </a:p>
          <a:p>
            <a:endParaRPr lang="en-GB"/>
          </a:p>
        </p:txBody>
      </p:sp>
      <p:grpSp>
        <p:nvGrpSpPr>
          <p:cNvPr id="10" name="Group 9">
            <a:extLst>
              <a:ext uri="{FF2B5EF4-FFF2-40B4-BE49-F238E27FC236}">
                <a16:creationId xmlns:a16="http://schemas.microsoft.com/office/drawing/2014/main" id="{E91BEEEA-FCA0-3A1A-9AFD-85D6B40B3E00}"/>
              </a:ext>
            </a:extLst>
          </p:cNvPr>
          <p:cNvGrpSpPr/>
          <p:nvPr/>
        </p:nvGrpSpPr>
        <p:grpSpPr>
          <a:xfrm rot="5400000">
            <a:off x="-2995615" y="2995613"/>
            <a:ext cx="6858004" cy="866774"/>
            <a:chOff x="-3" y="5991225"/>
            <a:chExt cx="9160195" cy="866774"/>
          </a:xfrm>
        </p:grpSpPr>
        <p:sp>
          <p:nvSpPr>
            <p:cNvPr id="11" name="Rectangle 10">
              <a:extLst>
                <a:ext uri="{FF2B5EF4-FFF2-40B4-BE49-F238E27FC236}">
                  <a16:creationId xmlns:a16="http://schemas.microsoft.com/office/drawing/2014/main" id="{69229511-EA2D-C717-63E6-42C9BE0CC205}"/>
                </a:ext>
              </a:extLst>
            </p:cNvPr>
            <p:cNvSpPr/>
            <p:nvPr/>
          </p:nvSpPr>
          <p:spPr>
            <a:xfrm rot="10800000">
              <a:off x="-3" y="6210299"/>
              <a:ext cx="9160192" cy="647700"/>
            </a:xfrm>
            <a:prstGeom prst="rect">
              <a:avLst/>
            </a:prstGeom>
            <a:solidFill>
              <a:srgbClr val="5E8BB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a:t>2025/26 Early Years Budget Briefing</a:t>
              </a:r>
            </a:p>
            <a:p>
              <a:pPr algn="ctr"/>
              <a:endParaRPr lang="en-GB"/>
            </a:p>
          </p:txBody>
        </p:sp>
        <p:sp>
          <p:nvSpPr>
            <p:cNvPr id="12" name="Rectangle 11">
              <a:extLst>
                <a:ext uri="{FF2B5EF4-FFF2-40B4-BE49-F238E27FC236}">
                  <a16:creationId xmlns:a16="http://schemas.microsoft.com/office/drawing/2014/main" id="{4186A0C0-CE9E-160D-8B4B-8FE0F190232B}"/>
                </a:ext>
              </a:extLst>
            </p:cNvPr>
            <p:cNvSpPr/>
            <p:nvPr/>
          </p:nvSpPr>
          <p:spPr>
            <a:xfrm>
              <a:off x="0" y="5991225"/>
              <a:ext cx="9160192" cy="219075"/>
            </a:xfrm>
            <a:prstGeom prst="rect">
              <a:avLst/>
            </a:prstGeom>
            <a:solidFill>
              <a:srgbClr val="E3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EAB39548-4407-98E9-561F-9DB398E629DB}"/>
              </a:ext>
            </a:extLst>
          </p:cNvPr>
          <p:cNvPicPr>
            <a:picLocks noChangeAspect="1"/>
          </p:cNvPicPr>
          <p:nvPr/>
        </p:nvPicPr>
        <p:blipFill rotWithShape="1">
          <a:blip r:embed="rId3">
            <a:extLst>
              <a:ext uri="{28A0092B-C50C-407E-A947-70E740481C1C}">
                <a14:useLocalDpi xmlns:a14="http://schemas.microsoft.com/office/drawing/2010/main" val="0"/>
              </a:ext>
            </a:extLst>
          </a:blip>
          <a:srcRect r="350" b="53020"/>
          <a:stretch/>
        </p:blipFill>
        <p:spPr>
          <a:xfrm>
            <a:off x="10318929" y="66852"/>
            <a:ext cx="1873071" cy="883059"/>
          </a:xfrm>
          <a:prstGeom prst="rect">
            <a:avLst/>
          </a:prstGeom>
        </p:spPr>
      </p:pic>
      <p:graphicFrame>
        <p:nvGraphicFramePr>
          <p:cNvPr id="2" name="Table 4">
            <a:extLst>
              <a:ext uri="{FF2B5EF4-FFF2-40B4-BE49-F238E27FC236}">
                <a16:creationId xmlns:a16="http://schemas.microsoft.com/office/drawing/2014/main" id="{0C17A04F-C803-5BDF-7CFD-AC956DD45E81}"/>
              </a:ext>
            </a:extLst>
          </p:cNvPr>
          <p:cNvGraphicFramePr>
            <a:graphicFrameLocks/>
          </p:cNvGraphicFramePr>
          <p:nvPr/>
        </p:nvGraphicFramePr>
        <p:xfrm>
          <a:off x="1295401" y="931853"/>
          <a:ext cx="2995027" cy="5579080"/>
        </p:xfrm>
        <a:graphic>
          <a:graphicData uri="http://schemas.openxmlformats.org/drawingml/2006/table">
            <a:tbl>
              <a:tblPr firstRow="1" bandRow="1">
                <a:tableStyleId>{5C22544A-7EE6-4342-B048-85BDC9FD1C3A}</a:tableStyleId>
              </a:tblPr>
              <a:tblGrid>
                <a:gridCol w="1526577">
                  <a:extLst>
                    <a:ext uri="{9D8B030D-6E8A-4147-A177-3AD203B41FA5}">
                      <a16:colId xmlns:a16="http://schemas.microsoft.com/office/drawing/2014/main" val="3200219053"/>
                    </a:ext>
                  </a:extLst>
                </a:gridCol>
                <a:gridCol w="1468450">
                  <a:extLst>
                    <a:ext uri="{9D8B030D-6E8A-4147-A177-3AD203B41FA5}">
                      <a16:colId xmlns:a16="http://schemas.microsoft.com/office/drawing/2014/main" val="4147548959"/>
                    </a:ext>
                  </a:extLst>
                </a:gridCol>
              </a:tblGrid>
              <a:tr h="466468">
                <a:tc>
                  <a:txBody>
                    <a:bodyPr/>
                    <a:lstStyle/>
                    <a:p>
                      <a:pPr algn="ctr"/>
                      <a:r>
                        <a:rPr lang="en-GB"/>
                        <a:t>IDACI Band</a:t>
                      </a:r>
                    </a:p>
                  </a:txBody>
                  <a:tcPr/>
                </a:tc>
                <a:tc>
                  <a:txBody>
                    <a:bodyPr/>
                    <a:lstStyle/>
                    <a:p>
                      <a:pPr algn="ctr"/>
                      <a:r>
                        <a:rPr lang="en-GB"/>
                        <a:t>Proposed 2024/25 hourly rate</a:t>
                      </a:r>
                    </a:p>
                  </a:txBody>
                  <a:tcPr/>
                </a:tc>
                <a:extLst>
                  <a:ext uri="{0D108BD9-81ED-4DB2-BD59-A6C34878D82A}">
                    <a16:rowId xmlns:a16="http://schemas.microsoft.com/office/drawing/2014/main" val="154593783"/>
                  </a:ext>
                </a:extLst>
              </a:tr>
              <a:tr h="466468">
                <a:tc>
                  <a:txBody>
                    <a:bodyPr/>
                    <a:lstStyle/>
                    <a:p>
                      <a:pPr algn="ctr"/>
                      <a:r>
                        <a:rPr lang="en-GB"/>
                        <a:t>1</a:t>
                      </a:r>
                    </a:p>
                  </a:txBody>
                  <a:tcPr/>
                </a:tc>
                <a:tc>
                  <a:txBody>
                    <a:bodyPr/>
                    <a:lstStyle/>
                    <a:p>
                      <a:pPr algn="ctr"/>
                      <a:r>
                        <a:rPr lang="en-GB"/>
                        <a:t>1.33</a:t>
                      </a:r>
                    </a:p>
                  </a:txBody>
                  <a:tcPr/>
                </a:tc>
                <a:extLst>
                  <a:ext uri="{0D108BD9-81ED-4DB2-BD59-A6C34878D82A}">
                    <a16:rowId xmlns:a16="http://schemas.microsoft.com/office/drawing/2014/main" val="3430034364"/>
                  </a:ext>
                </a:extLst>
              </a:tr>
              <a:tr h="466468">
                <a:tc>
                  <a:txBody>
                    <a:bodyPr/>
                    <a:lstStyle/>
                    <a:p>
                      <a:pPr algn="ctr"/>
                      <a:r>
                        <a:rPr lang="en-GB"/>
                        <a:t>2</a:t>
                      </a:r>
                    </a:p>
                  </a:txBody>
                  <a:tcPr/>
                </a:tc>
                <a:tc>
                  <a:txBody>
                    <a:bodyPr/>
                    <a:lstStyle/>
                    <a:p>
                      <a:pPr algn="ctr"/>
                      <a:r>
                        <a:rPr lang="en-GB"/>
                        <a:t>1.23</a:t>
                      </a:r>
                    </a:p>
                  </a:txBody>
                  <a:tcPr/>
                </a:tc>
                <a:extLst>
                  <a:ext uri="{0D108BD9-81ED-4DB2-BD59-A6C34878D82A}">
                    <a16:rowId xmlns:a16="http://schemas.microsoft.com/office/drawing/2014/main" val="3506925509"/>
                  </a:ext>
                </a:extLst>
              </a:tr>
              <a:tr h="466468">
                <a:tc>
                  <a:txBody>
                    <a:bodyPr/>
                    <a:lstStyle/>
                    <a:p>
                      <a:pPr algn="ctr"/>
                      <a:r>
                        <a:rPr lang="en-GB"/>
                        <a:t>3</a:t>
                      </a:r>
                    </a:p>
                  </a:txBody>
                  <a:tcPr/>
                </a:tc>
                <a:tc>
                  <a:txBody>
                    <a:bodyPr/>
                    <a:lstStyle/>
                    <a:p>
                      <a:pPr algn="ctr"/>
                      <a:r>
                        <a:rPr lang="en-GB"/>
                        <a:t>1.12</a:t>
                      </a:r>
                    </a:p>
                  </a:txBody>
                  <a:tcPr/>
                </a:tc>
                <a:extLst>
                  <a:ext uri="{0D108BD9-81ED-4DB2-BD59-A6C34878D82A}">
                    <a16:rowId xmlns:a16="http://schemas.microsoft.com/office/drawing/2014/main" val="706996334"/>
                  </a:ext>
                </a:extLst>
              </a:tr>
              <a:tr h="466468">
                <a:tc>
                  <a:txBody>
                    <a:bodyPr/>
                    <a:lstStyle/>
                    <a:p>
                      <a:pPr algn="ctr"/>
                      <a:r>
                        <a:rPr lang="en-GB"/>
                        <a:t>4</a:t>
                      </a:r>
                    </a:p>
                  </a:txBody>
                  <a:tcPr/>
                </a:tc>
                <a:tc>
                  <a:txBody>
                    <a:bodyPr/>
                    <a:lstStyle/>
                    <a:p>
                      <a:pPr algn="ctr"/>
                      <a:r>
                        <a:rPr lang="en-GB"/>
                        <a:t>1.02</a:t>
                      </a:r>
                    </a:p>
                  </a:txBody>
                  <a:tcPr/>
                </a:tc>
                <a:extLst>
                  <a:ext uri="{0D108BD9-81ED-4DB2-BD59-A6C34878D82A}">
                    <a16:rowId xmlns:a16="http://schemas.microsoft.com/office/drawing/2014/main" val="1856396800"/>
                  </a:ext>
                </a:extLst>
              </a:tr>
              <a:tr h="466468">
                <a:tc>
                  <a:txBody>
                    <a:bodyPr/>
                    <a:lstStyle/>
                    <a:p>
                      <a:pPr algn="ctr"/>
                      <a:r>
                        <a:rPr lang="en-GB"/>
                        <a:t>5</a:t>
                      </a:r>
                    </a:p>
                  </a:txBody>
                  <a:tcPr/>
                </a:tc>
                <a:tc>
                  <a:txBody>
                    <a:bodyPr/>
                    <a:lstStyle/>
                    <a:p>
                      <a:pPr algn="ctr"/>
                      <a:r>
                        <a:rPr lang="en-GB" b="0"/>
                        <a:t>0.92</a:t>
                      </a:r>
                    </a:p>
                  </a:txBody>
                  <a:tcPr/>
                </a:tc>
                <a:extLst>
                  <a:ext uri="{0D108BD9-81ED-4DB2-BD59-A6C34878D82A}">
                    <a16:rowId xmlns:a16="http://schemas.microsoft.com/office/drawing/2014/main" val="1759188761"/>
                  </a:ext>
                </a:extLst>
              </a:tr>
              <a:tr h="466468">
                <a:tc>
                  <a:txBody>
                    <a:bodyPr/>
                    <a:lstStyle/>
                    <a:p>
                      <a:pPr algn="ctr"/>
                      <a:r>
                        <a:rPr lang="en-GB"/>
                        <a:t>6</a:t>
                      </a:r>
                    </a:p>
                  </a:txBody>
                  <a:tcPr/>
                </a:tc>
                <a:tc>
                  <a:txBody>
                    <a:bodyPr/>
                    <a:lstStyle/>
                    <a:p>
                      <a:pPr algn="ctr"/>
                      <a:r>
                        <a:rPr lang="en-GB" b="0"/>
                        <a:t>0.40</a:t>
                      </a:r>
                    </a:p>
                  </a:txBody>
                  <a:tcPr/>
                </a:tc>
                <a:extLst>
                  <a:ext uri="{0D108BD9-81ED-4DB2-BD59-A6C34878D82A}">
                    <a16:rowId xmlns:a16="http://schemas.microsoft.com/office/drawing/2014/main" val="2078666621"/>
                  </a:ext>
                </a:extLst>
              </a:tr>
              <a:tr h="466468">
                <a:tc>
                  <a:txBody>
                    <a:bodyPr/>
                    <a:lstStyle/>
                    <a:p>
                      <a:pPr algn="ctr"/>
                      <a:r>
                        <a:rPr lang="en-GB"/>
                        <a:t>7</a:t>
                      </a:r>
                    </a:p>
                  </a:txBody>
                  <a:tcPr/>
                </a:tc>
                <a:tc>
                  <a:txBody>
                    <a:bodyPr/>
                    <a:lstStyle/>
                    <a:p>
                      <a:pPr algn="ctr"/>
                      <a:r>
                        <a:rPr lang="en-GB" b="0"/>
                        <a:t>0.20</a:t>
                      </a:r>
                    </a:p>
                  </a:txBody>
                  <a:tcPr/>
                </a:tc>
                <a:extLst>
                  <a:ext uri="{0D108BD9-81ED-4DB2-BD59-A6C34878D82A}">
                    <a16:rowId xmlns:a16="http://schemas.microsoft.com/office/drawing/2014/main" val="4237874906"/>
                  </a:ext>
                </a:extLst>
              </a:tr>
              <a:tr h="466468">
                <a:tc>
                  <a:txBody>
                    <a:bodyPr/>
                    <a:lstStyle/>
                    <a:p>
                      <a:pPr algn="ctr"/>
                      <a:r>
                        <a:rPr lang="en-GB"/>
                        <a:t>8</a:t>
                      </a:r>
                    </a:p>
                  </a:txBody>
                  <a:tcPr/>
                </a:tc>
                <a:tc>
                  <a:txBody>
                    <a:bodyPr/>
                    <a:lstStyle/>
                    <a:p>
                      <a:pPr algn="ctr"/>
                      <a:r>
                        <a:rPr lang="en-GB" b="0"/>
                        <a:t>0.05</a:t>
                      </a:r>
                    </a:p>
                  </a:txBody>
                  <a:tcPr/>
                </a:tc>
                <a:extLst>
                  <a:ext uri="{0D108BD9-81ED-4DB2-BD59-A6C34878D82A}">
                    <a16:rowId xmlns:a16="http://schemas.microsoft.com/office/drawing/2014/main" val="2604693463"/>
                  </a:ext>
                </a:extLst>
              </a:tr>
              <a:tr h="466468">
                <a:tc>
                  <a:txBody>
                    <a:bodyPr/>
                    <a:lstStyle/>
                    <a:p>
                      <a:pPr algn="ctr"/>
                      <a:r>
                        <a:rPr lang="en-GB"/>
                        <a:t>9</a:t>
                      </a:r>
                    </a:p>
                  </a:txBody>
                  <a:tcPr/>
                </a:tc>
                <a:tc>
                  <a:txBody>
                    <a:bodyPr/>
                    <a:lstStyle/>
                    <a:p>
                      <a:pPr algn="ctr"/>
                      <a:r>
                        <a:rPr lang="en-GB" b="0"/>
                        <a:t>0.00</a:t>
                      </a:r>
                    </a:p>
                  </a:txBody>
                  <a:tcPr/>
                </a:tc>
                <a:extLst>
                  <a:ext uri="{0D108BD9-81ED-4DB2-BD59-A6C34878D82A}">
                    <a16:rowId xmlns:a16="http://schemas.microsoft.com/office/drawing/2014/main" val="1795889829"/>
                  </a:ext>
                </a:extLst>
              </a:tr>
              <a:tr h="466468">
                <a:tc>
                  <a:txBody>
                    <a:bodyPr/>
                    <a:lstStyle/>
                    <a:p>
                      <a:pPr algn="ctr"/>
                      <a:r>
                        <a:rPr lang="en-GB"/>
                        <a:t>10</a:t>
                      </a:r>
                    </a:p>
                  </a:txBody>
                  <a:tcPr/>
                </a:tc>
                <a:tc>
                  <a:txBody>
                    <a:bodyPr/>
                    <a:lstStyle/>
                    <a:p>
                      <a:pPr algn="ctr"/>
                      <a:r>
                        <a:rPr lang="en-GB" b="0"/>
                        <a:t>0.00</a:t>
                      </a:r>
                    </a:p>
                  </a:txBody>
                  <a:tcPr/>
                </a:tc>
                <a:extLst>
                  <a:ext uri="{0D108BD9-81ED-4DB2-BD59-A6C34878D82A}">
                    <a16:rowId xmlns:a16="http://schemas.microsoft.com/office/drawing/2014/main" val="350007205"/>
                  </a:ext>
                </a:extLst>
              </a:tr>
            </a:tbl>
          </a:graphicData>
        </a:graphic>
      </p:graphicFrame>
      <p:sp>
        <p:nvSpPr>
          <p:cNvPr id="3" name="TextBox 2">
            <a:extLst>
              <a:ext uri="{FF2B5EF4-FFF2-40B4-BE49-F238E27FC236}">
                <a16:creationId xmlns:a16="http://schemas.microsoft.com/office/drawing/2014/main" id="{E1F80070-04D2-1579-645C-B89DE83660FB}"/>
              </a:ext>
            </a:extLst>
          </p:cNvPr>
          <p:cNvSpPr txBox="1"/>
          <p:nvPr/>
        </p:nvSpPr>
        <p:spPr>
          <a:xfrm>
            <a:off x="4601823" y="2864422"/>
            <a:ext cx="7077432" cy="2492990"/>
          </a:xfrm>
          <a:prstGeom prst="rect">
            <a:avLst/>
          </a:prstGeom>
          <a:noFill/>
        </p:spPr>
        <p:txBody>
          <a:bodyPr wrap="square" rtlCol="0">
            <a:spAutoFit/>
          </a:bodyPr>
          <a:lstStyle/>
          <a:p>
            <a:r>
              <a:rPr lang="en-GB" sz="2400" b="1"/>
              <a:t>IDACI Banding Rates 2025/26 Across All Entitlements per funded Hour - </a:t>
            </a:r>
            <a:r>
              <a:rPr lang="en-GB"/>
              <a:t>Unchanged Versus 2024/25 </a:t>
            </a:r>
          </a:p>
          <a:p>
            <a:endParaRPr lang="en-GB"/>
          </a:p>
          <a:p>
            <a:endParaRPr lang="en-GB"/>
          </a:p>
          <a:p>
            <a:endParaRPr lang="en-GB"/>
          </a:p>
          <a:p>
            <a:endParaRPr lang="en-GB"/>
          </a:p>
          <a:p>
            <a:r>
              <a:rPr lang="en-GB">
                <a:hlinkClick r:id="rId4"/>
              </a:rPr>
              <a:t>https://imd-by-postcode.opendatacommunities.org/imd/2019</a:t>
            </a:r>
            <a:endParaRPr lang="en-GB"/>
          </a:p>
          <a:p>
            <a:endParaRPr lang="en-GB"/>
          </a:p>
        </p:txBody>
      </p:sp>
    </p:spTree>
    <p:extLst>
      <p:ext uri="{BB962C8B-B14F-4D97-AF65-F5344CB8AC3E}">
        <p14:creationId xmlns:p14="http://schemas.microsoft.com/office/powerpoint/2010/main" val="425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4D9D-7440-3A43-DE6D-3058EDB7F071}"/>
              </a:ext>
            </a:extLst>
          </p:cNvPr>
          <p:cNvSpPr>
            <a:spLocks noGrp="1"/>
          </p:cNvSpPr>
          <p:nvPr>
            <p:ph type="title" idx="4294967295"/>
          </p:nvPr>
        </p:nvSpPr>
        <p:spPr>
          <a:xfrm>
            <a:off x="1147760" y="490453"/>
            <a:ext cx="9896475" cy="1033462"/>
          </a:xfrm>
        </p:spPr>
        <p:txBody>
          <a:bodyPr>
            <a:normAutofit/>
          </a:bodyPr>
          <a:lstStyle/>
          <a:p>
            <a:pPr algn="ctr"/>
            <a:r>
              <a:rPr lang="en-GB" sz="4000" b="1">
                <a:latin typeface="Arial" panose="020B0604020202020204" pitchFamily="34" charset="0"/>
                <a:cs typeface="Arial" panose="020B0604020202020204" pitchFamily="34" charset="0"/>
              </a:rPr>
              <a:t>9-23 Months Funded Childcare</a:t>
            </a:r>
          </a:p>
        </p:txBody>
      </p:sp>
      <p:sp>
        <p:nvSpPr>
          <p:cNvPr id="4" name="Content Placeholder 2">
            <a:extLst>
              <a:ext uri="{FF2B5EF4-FFF2-40B4-BE49-F238E27FC236}">
                <a16:creationId xmlns:a16="http://schemas.microsoft.com/office/drawing/2014/main" id="{DEE391F5-B5F6-4337-0AFA-29CACF119F49}"/>
              </a:ext>
            </a:extLst>
          </p:cNvPr>
          <p:cNvSpPr>
            <a:spLocks noGrp="1"/>
          </p:cNvSpPr>
          <p:nvPr>
            <p:ph idx="4294967295"/>
          </p:nvPr>
        </p:nvSpPr>
        <p:spPr>
          <a:xfrm>
            <a:off x="1331599" y="2309813"/>
            <a:ext cx="9528796" cy="1119187"/>
          </a:xfrm>
        </p:spPr>
        <p:txBody>
          <a:bodyPr anchor="ctr">
            <a:noAutofit/>
          </a:bodyPr>
          <a:lstStyle/>
          <a:p>
            <a:pPr marL="0" indent="0" algn="ctr">
              <a:buNone/>
            </a:pPr>
            <a:r>
              <a:rPr lang="en-GB" sz="2000">
                <a:latin typeface="Arial" panose="020B0604020202020204" pitchFamily="34" charset="0"/>
                <a:ea typeface="Cambria" panose="02040503050406030204" pitchFamily="18" charset="0"/>
                <a:cs typeface="Arial" panose="020B0604020202020204" pitchFamily="34" charset="0"/>
              </a:rPr>
              <a:t>Families with children aged 9 -23 months, who meet the eligibility criteria, are entitled to up to 15 hours per week of funded childcare for 38 weeks per year.</a:t>
            </a:r>
          </a:p>
          <a:p>
            <a:pPr marL="0" indent="0" algn="ctr">
              <a:buNone/>
            </a:pPr>
            <a:r>
              <a:rPr lang="en-GB" sz="2000">
                <a:latin typeface="Arial" panose="020B0604020202020204" pitchFamily="34" charset="0"/>
                <a:ea typeface="Cambria" panose="02040503050406030204" pitchFamily="18" charset="0"/>
                <a:cs typeface="Arial" panose="020B0604020202020204" pitchFamily="34" charset="0"/>
              </a:rPr>
              <a:t>This starts from the term after child turns 9 months.</a:t>
            </a:r>
          </a:p>
          <a:p>
            <a:pPr marL="0" indent="0" algn="ctr">
              <a:buNone/>
            </a:pPr>
            <a:endParaRPr lang="en-GB" sz="2000" b="1" u="sng">
              <a:latin typeface="Cambria" panose="02040503050406030204" pitchFamily="18" charset="0"/>
              <a:ea typeface="Cambria" panose="02040503050406030204" pitchFamily="18" charset="0"/>
            </a:endParaRPr>
          </a:p>
          <a:p>
            <a:pPr marL="0" indent="0" algn="ctr">
              <a:buNone/>
            </a:pPr>
            <a:endParaRPr lang="en-GB" sz="2000" b="1" u="sng">
              <a:latin typeface="Cambria" panose="02040503050406030204" pitchFamily="18" charset="0"/>
              <a:ea typeface="Cambria" panose="02040503050406030204" pitchFamily="18" charset="0"/>
            </a:endParaRPr>
          </a:p>
          <a:p>
            <a:pPr algn="ctr"/>
            <a:endParaRPr lang="en-GB" sz="2000"/>
          </a:p>
        </p:txBody>
      </p:sp>
      <p:graphicFrame>
        <p:nvGraphicFramePr>
          <p:cNvPr id="3" name="Table 2">
            <a:extLst>
              <a:ext uri="{FF2B5EF4-FFF2-40B4-BE49-F238E27FC236}">
                <a16:creationId xmlns:a16="http://schemas.microsoft.com/office/drawing/2014/main" id="{087E2C1B-A06F-9497-DA88-6C9C330C54D0}"/>
              </a:ext>
            </a:extLst>
          </p:cNvPr>
          <p:cNvGraphicFramePr>
            <a:graphicFrameLocks noGrp="1"/>
          </p:cNvGraphicFramePr>
          <p:nvPr>
            <p:extLst>
              <p:ext uri="{D42A27DB-BD31-4B8C-83A1-F6EECF244321}">
                <p14:modId xmlns:p14="http://schemas.microsoft.com/office/powerpoint/2010/main" val="149663160"/>
              </p:ext>
            </p:extLst>
          </p:nvPr>
        </p:nvGraphicFramePr>
        <p:xfrm>
          <a:off x="1610691" y="3592074"/>
          <a:ext cx="8970617" cy="2043412"/>
        </p:xfrm>
        <a:graphic>
          <a:graphicData uri="http://schemas.openxmlformats.org/drawingml/2006/table">
            <a:tbl>
              <a:tblPr firstRow="1" bandRow="1">
                <a:tableStyleId>{00A15C55-8517-42AA-B614-E9B94910E393}</a:tableStyleId>
              </a:tblPr>
              <a:tblGrid>
                <a:gridCol w="2236368">
                  <a:extLst>
                    <a:ext uri="{9D8B030D-6E8A-4147-A177-3AD203B41FA5}">
                      <a16:colId xmlns:a16="http://schemas.microsoft.com/office/drawing/2014/main" val="3556838968"/>
                    </a:ext>
                  </a:extLst>
                </a:gridCol>
                <a:gridCol w="2284257">
                  <a:extLst>
                    <a:ext uri="{9D8B030D-6E8A-4147-A177-3AD203B41FA5}">
                      <a16:colId xmlns:a16="http://schemas.microsoft.com/office/drawing/2014/main" val="2476528525"/>
                    </a:ext>
                  </a:extLst>
                </a:gridCol>
                <a:gridCol w="2273482">
                  <a:extLst>
                    <a:ext uri="{9D8B030D-6E8A-4147-A177-3AD203B41FA5}">
                      <a16:colId xmlns:a16="http://schemas.microsoft.com/office/drawing/2014/main" val="1594287555"/>
                    </a:ext>
                  </a:extLst>
                </a:gridCol>
                <a:gridCol w="2176510">
                  <a:extLst>
                    <a:ext uri="{9D8B030D-6E8A-4147-A177-3AD203B41FA5}">
                      <a16:colId xmlns:a16="http://schemas.microsoft.com/office/drawing/2014/main" val="775818345"/>
                    </a:ext>
                  </a:extLst>
                </a:gridCol>
              </a:tblGrid>
              <a:tr h="1328218">
                <a:tc>
                  <a:txBody>
                    <a:bodyPr/>
                    <a:lstStyle/>
                    <a:p>
                      <a:pPr algn="ctr"/>
                      <a:r>
                        <a:rPr lang="en-GB">
                          <a:solidFill>
                            <a:schemeClr val="tx1"/>
                          </a:solidFill>
                          <a:latin typeface="Arial" panose="020B0604020202020204" pitchFamily="34" charset="0"/>
                          <a:cs typeface="Arial" panose="020B0604020202020204" pitchFamily="34" charset="0"/>
                        </a:rPr>
                        <a:t>Child 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Summer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April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August</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Autumn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September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December</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Spring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January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March</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1418"/>
                  </a:ext>
                </a:extLst>
              </a:tr>
              <a:tr h="715194">
                <a:tc>
                  <a:txBody>
                    <a:bodyPr/>
                    <a:lstStyle/>
                    <a:p>
                      <a:pPr algn="ctr"/>
                      <a:r>
                        <a:rPr lang="en-GB" b="1">
                          <a:latin typeface="Arial" panose="020B0604020202020204" pitchFamily="34" charset="0"/>
                          <a:cs typeface="Arial" panose="020B0604020202020204" pitchFamily="34" charset="0"/>
                        </a:rPr>
                        <a:t>Child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January</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April</a:t>
                      </a:r>
                    </a:p>
                    <a:p>
                      <a:pPr algn="ctr"/>
                      <a:endParaRPr lang="en-GB"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55335"/>
                  </a:ext>
                </a:extLst>
              </a:tr>
            </a:tbl>
          </a:graphicData>
        </a:graphic>
      </p:graphicFrame>
      <p:pic>
        <p:nvPicPr>
          <p:cNvPr id="5" name="Picture 4">
            <a:extLst>
              <a:ext uri="{FF2B5EF4-FFF2-40B4-BE49-F238E27FC236}">
                <a16:creationId xmlns:a16="http://schemas.microsoft.com/office/drawing/2014/main" id="{9BBC6684-0569-1668-647B-DB66BDAD0F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02905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AA7E-CB22-40CC-88AB-8E53FF6393B6}"/>
              </a:ext>
            </a:extLst>
          </p:cNvPr>
          <p:cNvSpPr>
            <a:spLocks noGrp="1"/>
          </p:cNvSpPr>
          <p:nvPr>
            <p:ph type="title"/>
          </p:nvPr>
        </p:nvSpPr>
        <p:spPr>
          <a:xfrm>
            <a:off x="76200" y="298287"/>
            <a:ext cx="10515600" cy="1325563"/>
          </a:xfrm>
        </p:spPr>
        <p:txBody>
          <a:bodyPr>
            <a:normAutofit/>
          </a:bodyPr>
          <a:lstStyle/>
          <a:p>
            <a:pPr algn="ctr"/>
            <a:r>
              <a:rPr lang="en-GB" sz="4800" b="1">
                <a:latin typeface="Arial" panose="020B0604020202020204" pitchFamily="34" charset="0"/>
                <a:cs typeface="Arial" panose="020B0604020202020204" pitchFamily="34" charset="0"/>
              </a:rPr>
              <a:t>How to claim EY entitlements</a:t>
            </a:r>
          </a:p>
        </p:txBody>
      </p:sp>
      <p:sp>
        <p:nvSpPr>
          <p:cNvPr id="3" name="Content Placeholder 2">
            <a:extLst>
              <a:ext uri="{FF2B5EF4-FFF2-40B4-BE49-F238E27FC236}">
                <a16:creationId xmlns:a16="http://schemas.microsoft.com/office/drawing/2014/main" id="{E9E19E12-4E79-419D-BB9E-BEBD71355E4A}"/>
              </a:ext>
            </a:extLst>
          </p:cNvPr>
          <p:cNvSpPr>
            <a:spLocks noGrp="1"/>
          </p:cNvSpPr>
          <p:nvPr>
            <p:ph idx="1"/>
          </p:nvPr>
        </p:nvSpPr>
        <p:spPr/>
        <p:txBody>
          <a:bodyPr>
            <a:noAutofit/>
          </a:bodyPr>
          <a:lstStyle/>
          <a:p>
            <a:pPr marL="0" indent="0">
              <a:buNone/>
            </a:pPr>
            <a:r>
              <a:rPr lang="en-GB" sz="2400">
                <a:latin typeface="Arial" panose="020B0604020202020204" pitchFamily="34" charset="0"/>
                <a:cs typeface="Arial" panose="020B0604020202020204" pitchFamily="34" charset="0"/>
              </a:rPr>
              <a:t>The following funding streams are claimed via the Synergy Provider Portal –</a:t>
            </a:r>
          </a:p>
          <a:p>
            <a:pPr marL="0" indent="0">
              <a:buNone/>
            </a:pPr>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9-23 months funding for working families</a:t>
            </a:r>
          </a:p>
          <a:p>
            <a:r>
              <a:rPr lang="en-GB" sz="2400">
                <a:latin typeface="Arial" panose="020B0604020202020204" pitchFamily="34" charset="0"/>
                <a:cs typeface="Arial" panose="020B0604020202020204" pitchFamily="34" charset="0"/>
              </a:rPr>
              <a:t>2-year-old funding (families receiving government support and working families)</a:t>
            </a:r>
          </a:p>
          <a:p>
            <a:r>
              <a:rPr lang="en-GB" sz="2400">
                <a:latin typeface="Arial" panose="020B0604020202020204" pitchFamily="34" charset="0"/>
                <a:cs typeface="Arial" panose="020B0604020202020204" pitchFamily="34" charset="0"/>
              </a:rPr>
              <a:t>3- &amp; 4-year-old funding – universal and extended entitlement</a:t>
            </a:r>
          </a:p>
          <a:p>
            <a:r>
              <a:rPr lang="en-GB" sz="2400">
                <a:latin typeface="Arial" panose="020B0604020202020204" pitchFamily="34" charset="0"/>
                <a:cs typeface="Arial" panose="020B0604020202020204" pitchFamily="34" charset="0"/>
              </a:rPr>
              <a:t>Disability Access Fund (DAF)</a:t>
            </a:r>
          </a:p>
          <a:p>
            <a:r>
              <a:rPr lang="en-GB" sz="2400">
                <a:latin typeface="Arial" panose="020B0604020202020204" pitchFamily="34" charset="0"/>
                <a:cs typeface="Arial" panose="020B0604020202020204" pitchFamily="34" charset="0"/>
              </a:rPr>
              <a:t>Early Years Pupil Premium (EYPP)</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Link to Synergy Provider Portal - </a:t>
            </a:r>
            <a:r>
              <a:rPr lang="en-GB" sz="2400">
                <a:latin typeface="Arial" panose="020B0604020202020204" pitchFamily="34" charset="0"/>
                <a:cs typeface="Arial" panose="020B0604020202020204" pitchFamily="34" charset="0"/>
                <a:hlinkClick r:id="rId3"/>
              </a:rPr>
              <a:t>https://tri-borough.cloud.servelec-synergy.com/LBHF/FIS/Synergy/Login.aspx</a:t>
            </a: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5ED0479-04A8-9DE9-CD9D-759D2CD924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29920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C248-CD45-F363-44C4-AE3A4CD72402}"/>
              </a:ext>
            </a:extLst>
          </p:cNvPr>
          <p:cNvSpPr>
            <a:spLocks noGrp="1"/>
          </p:cNvSpPr>
          <p:nvPr>
            <p:ph type="title"/>
          </p:nvPr>
        </p:nvSpPr>
        <p:spPr>
          <a:xfrm>
            <a:off x="647700" y="197436"/>
            <a:ext cx="10515600" cy="1325563"/>
          </a:xfrm>
        </p:spPr>
        <p:txBody>
          <a:bodyPr>
            <a:normAutofit/>
          </a:bodyPr>
          <a:lstStyle/>
          <a:p>
            <a:pPr algn="ctr"/>
            <a:r>
              <a:rPr lang="en-GB" sz="4800" b="1">
                <a:latin typeface="Arial" panose="020B0604020202020204" pitchFamily="34" charset="0"/>
                <a:cs typeface="Arial" panose="020B0604020202020204" pitchFamily="34" charset="0"/>
              </a:rPr>
              <a:t>Estimates vs Actuals</a:t>
            </a:r>
          </a:p>
        </p:txBody>
      </p:sp>
      <p:sp>
        <p:nvSpPr>
          <p:cNvPr id="3" name="Content Placeholder 2">
            <a:extLst>
              <a:ext uri="{FF2B5EF4-FFF2-40B4-BE49-F238E27FC236}">
                <a16:creationId xmlns:a16="http://schemas.microsoft.com/office/drawing/2014/main" id="{BD4BDBFD-74AA-DAC4-7D6B-F81E162244DD}"/>
              </a:ext>
            </a:extLst>
          </p:cNvPr>
          <p:cNvSpPr>
            <a:spLocks noGrp="1"/>
          </p:cNvSpPr>
          <p:nvPr>
            <p:ph idx="1"/>
          </p:nvPr>
        </p:nvSpPr>
        <p:spPr>
          <a:xfrm>
            <a:off x="1176131" y="2560406"/>
            <a:ext cx="4449417" cy="3284676"/>
          </a:xfrm>
        </p:spPr>
        <p:txBody>
          <a:bodyPr>
            <a:noAutofit/>
          </a:bodyPr>
          <a:lstStyle/>
          <a:p>
            <a:pPr marL="0" indent="0" algn="ctr">
              <a:buNone/>
            </a:pPr>
            <a:r>
              <a:rPr lang="en-GB" sz="2000" u="sng">
                <a:latin typeface="Arial" panose="020B0604020202020204" pitchFamily="34" charset="0"/>
                <a:cs typeface="Arial" panose="020B0604020202020204" pitchFamily="34" charset="0"/>
              </a:rPr>
              <a:t>Estimates</a:t>
            </a:r>
          </a:p>
          <a:p>
            <a:pPr marL="0" indent="0" algn="ctr">
              <a:buNone/>
            </a:pPr>
            <a:endParaRPr lang="en-GB" sz="2000" u="sng">
              <a:latin typeface="Arial" panose="020B0604020202020204" pitchFamily="34" charset="0"/>
              <a:cs typeface="Arial" panose="020B0604020202020204" pitchFamily="34" charset="0"/>
            </a:endParaRPr>
          </a:p>
          <a:p>
            <a:pPr marL="0" indent="0">
              <a:buNone/>
            </a:pPr>
            <a:r>
              <a:rPr lang="en-GB" sz="2000">
                <a:latin typeface="Arial" panose="020B0604020202020204" pitchFamily="34" charset="0"/>
                <a:cs typeface="Arial" panose="020B0604020202020204" pitchFamily="34" charset="0"/>
              </a:rPr>
              <a:t>This claim is not mandatory however providers may claim early years funding in advance.</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a:latin typeface="Arial" panose="020B0604020202020204" pitchFamily="34" charset="0"/>
                <a:cs typeface="Arial" panose="020B0604020202020204" pitchFamily="34" charset="0"/>
              </a:rPr>
              <a:t>This claim is made based on the estimated number of hours you will be offering for both universal and extended entitlements.</a:t>
            </a:r>
          </a:p>
        </p:txBody>
      </p:sp>
      <p:pic>
        <p:nvPicPr>
          <p:cNvPr id="4" name="Picture 3">
            <a:extLst>
              <a:ext uri="{FF2B5EF4-FFF2-40B4-BE49-F238E27FC236}">
                <a16:creationId xmlns:a16="http://schemas.microsoft.com/office/drawing/2014/main" id="{38E70F54-7BDB-632A-C299-955499403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
        <p:nvSpPr>
          <p:cNvPr id="5" name="Content Placeholder 2">
            <a:extLst>
              <a:ext uri="{FF2B5EF4-FFF2-40B4-BE49-F238E27FC236}">
                <a16:creationId xmlns:a16="http://schemas.microsoft.com/office/drawing/2014/main" id="{881E1881-7E1D-6DE6-E534-BAF438C527EC}"/>
              </a:ext>
            </a:extLst>
          </p:cNvPr>
          <p:cNvSpPr txBox="1">
            <a:spLocks/>
          </p:cNvSpPr>
          <p:nvPr/>
        </p:nvSpPr>
        <p:spPr>
          <a:xfrm>
            <a:off x="6566452" y="2560406"/>
            <a:ext cx="4449417" cy="3284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u="sng">
                <a:latin typeface="Arial" panose="020B0604020202020204" pitchFamily="34" charset="0"/>
                <a:cs typeface="Arial" panose="020B0604020202020204" pitchFamily="34" charset="0"/>
              </a:rPr>
              <a:t>Actuals</a:t>
            </a: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000">
                <a:latin typeface="Arial" panose="020B0604020202020204" pitchFamily="34" charset="0"/>
                <a:cs typeface="Arial" panose="020B0604020202020204" pitchFamily="34" charset="0"/>
              </a:rPr>
              <a:t>This claim is made during the term and based on the number of eligible children taking up their entitlement at the setting.</a:t>
            </a: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000">
                <a:latin typeface="Arial" panose="020B0604020202020204" pitchFamily="34" charset="0"/>
                <a:cs typeface="Arial" panose="020B0604020202020204" pitchFamily="34" charset="0"/>
              </a:rPr>
              <a:t>This funding is paid at the end of term which is also known as balancing payment.</a:t>
            </a:r>
          </a:p>
        </p:txBody>
      </p:sp>
      <p:sp>
        <p:nvSpPr>
          <p:cNvPr id="6" name="TextBox 5">
            <a:extLst>
              <a:ext uri="{FF2B5EF4-FFF2-40B4-BE49-F238E27FC236}">
                <a16:creationId xmlns:a16="http://schemas.microsoft.com/office/drawing/2014/main" id="{D3281C28-9726-573D-D648-D3949C217691}"/>
              </a:ext>
            </a:extLst>
          </p:cNvPr>
          <p:cNvSpPr txBox="1"/>
          <p:nvPr/>
        </p:nvSpPr>
        <p:spPr>
          <a:xfrm>
            <a:off x="1176131" y="1729409"/>
            <a:ext cx="9458739"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H&amp;F make two EY payments per term - estimates and actuals</a:t>
            </a:r>
          </a:p>
          <a:p>
            <a:pPr algn="ct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9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A2A1-EDE2-486F-9AFF-5BE837F9EB14}"/>
              </a:ext>
            </a:extLst>
          </p:cNvPr>
          <p:cNvSpPr>
            <a:spLocks noGrp="1"/>
          </p:cNvSpPr>
          <p:nvPr>
            <p:ph type="title"/>
          </p:nvPr>
        </p:nvSpPr>
        <p:spPr>
          <a:xfrm>
            <a:off x="0" y="298287"/>
            <a:ext cx="10515600" cy="1325563"/>
          </a:xfrm>
        </p:spPr>
        <p:txBody>
          <a:bodyPr>
            <a:normAutofit/>
          </a:bodyPr>
          <a:lstStyle/>
          <a:p>
            <a:pPr algn="ctr"/>
            <a:r>
              <a:rPr lang="en-GB" sz="4800" b="1">
                <a:latin typeface="Arial" panose="020B0604020202020204" pitchFamily="34" charset="0"/>
                <a:cs typeface="Arial" panose="020B0604020202020204" pitchFamily="34" charset="0"/>
              </a:rPr>
              <a:t>Headcount dates for 2024/2025</a:t>
            </a:r>
          </a:p>
        </p:txBody>
      </p:sp>
      <p:pic>
        <p:nvPicPr>
          <p:cNvPr id="6" name="Picture 5">
            <a:extLst>
              <a:ext uri="{FF2B5EF4-FFF2-40B4-BE49-F238E27FC236}">
                <a16:creationId xmlns:a16="http://schemas.microsoft.com/office/drawing/2014/main" id="{255F5A5A-99B6-237C-554B-866C61F4DFEB}"/>
              </a:ext>
            </a:extLst>
          </p:cNvPr>
          <p:cNvPicPr>
            <a:picLocks noChangeAspect="1"/>
          </p:cNvPicPr>
          <p:nvPr/>
        </p:nvPicPr>
        <p:blipFill>
          <a:blip r:embed="rId3"/>
          <a:srcRect l="22500" t="38815" r="22333" b="18666"/>
          <a:stretch/>
        </p:blipFill>
        <p:spPr>
          <a:xfrm>
            <a:off x="1451112" y="1690688"/>
            <a:ext cx="9609989" cy="4166264"/>
          </a:xfrm>
          <a:prstGeom prst="rect">
            <a:avLst/>
          </a:prstGeom>
        </p:spPr>
      </p:pic>
      <p:pic>
        <p:nvPicPr>
          <p:cNvPr id="3" name="Picture 2">
            <a:extLst>
              <a:ext uri="{FF2B5EF4-FFF2-40B4-BE49-F238E27FC236}">
                <a16:creationId xmlns:a16="http://schemas.microsoft.com/office/drawing/2014/main" id="{40FC86AA-A6A6-C8AE-FF54-A6E58E8962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
        <p:nvSpPr>
          <p:cNvPr id="4" name="TextBox 3">
            <a:extLst>
              <a:ext uri="{FF2B5EF4-FFF2-40B4-BE49-F238E27FC236}">
                <a16:creationId xmlns:a16="http://schemas.microsoft.com/office/drawing/2014/main" id="{A1C11E2F-755E-7B5F-AB91-E87F666BED7C}"/>
              </a:ext>
            </a:extLst>
          </p:cNvPr>
          <p:cNvSpPr txBox="1"/>
          <p:nvPr/>
        </p:nvSpPr>
        <p:spPr>
          <a:xfrm>
            <a:off x="2403612" y="5856952"/>
            <a:ext cx="738477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N.B – headcount dates for 2025/2026 will be communicated next term</a:t>
            </a:r>
          </a:p>
        </p:txBody>
      </p:sp>
    </p:spTree>
    <p:extLst>
      <p:ext uri="{BB962C8B-B14F-4D97-AF65-F5344CB8AC3E}">
        <p14:creationId xmlns:p14="http://schemas.microsoft.com/office/powerpoint/2010/main" val="168210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3853-55E3-40AA-A87A-9511A4113593}"/>
              </a:ext>
            </a:extLst>
          </p:cNvPr>
          <p:cNvSpPr>
            <a:spLocks noGrp="1"/>
          </p:cNvSpPr>
          <p:nvPr>
            <p:ph type="title"/>
          </p:nvPr>
        </p:nvSpPr>
        <p:spPr>
          <a:xfrm>
            <a:off x="102814" y="339610"/>
            <a:ext cx="9895951" cy="1033669"/>
          </a:xfrm>
        </p:spPr>
        <p:txBody>
          <a:bodyPr>
            <a:normAutofit/>
          </a:bodyPr>
          <a:lstStyle/>
          <a:p>
            <a:pPr algn="ctr"/>
            <a:r>
              <a:rPr lang="en-GB" sz="4800" b="1">
                <a:latin typeface="Arial" panose="020B0604020202020204" pitchFamily="34" charset="0"/>
                <a:cs typeface="Arial" panose="020B0604020202020204" pitchFamily="34" charset="0"/>
              </a:rPr>
              <a:t>How to register to offer funding</a:t>
            </a:r>
            <a:endParaRPr lang="en-GB" sz="4800" b="1"/>
          </a:p>
        </p:txBody>
      </p:sp>
      <p:sp>
        <p:nvSpPr>
          <p:cNvPr id="3" name="Content Placeholder 2">
            <a:extLst>
              <a:ext uri="{FF2B5EF4-FFF2-40B4-BE49-F238E27FC236}">
                <a16:creationId xmlns:a16="http://schemas.microsoft.com/office/drawing/2014/main" id="{00FABC5E-1D2C-4A27-BD74-9C3AC589C8EB}"/>
              </a:ext>
            </a:extLst>
          </p:cNvPr>
          <p:cNvSpPr>
            <a:spLocks noGrp="1"/>
          </p:cNvSpPr>
          <p:nvPr>
            <p:ph idx="1"/>
          </p:nvPr>
        </p:nvSpPr>
        <p:spPr>
          <a:xfrm>
            <a:off x="1371599" y="2318197"/>
            <a:ext cx="9724031" cy="3683358"/>
          </a:xfrm>
        </p:spPr>
        <p:txBody>
          <a:bodyPr anchor="ctr">
            <a:normAutofit/>
          </a:bodyPr>
          <a:lstStyle/>
          <a:p>
            <a:pPr marL="0" indent="0">
              <a:buNone/>
            </a:pPr>
            <a:r>
              <a:rPr lang="en-GB" sz="2400">
                <a:latin typeface="Arial" panose="020B0604020202020204" pitchFamily="34" charset="0"/>
                <a:ea typeface="Cambria" panose="02040503050406030204" pitchFamily="18" charset="0"/>
                <a:cs typeface="Arial" panose="020B0604020202020204" pitchFamily="34" charset="0"/>
              </a:rPr>
              <a:t>If any providers would like to register to offer any of the early years’ entitlements, please contact the Early Years Funding Officer via email.</a:t>
            </a:r>
          </a:p>
          <a:p>
            <a:pPr marL="0" indent="0">
              <a:buNone/>
            </a:pPr>
            <a:endParaRPr lang="en-GB" sz="2400">
              <a:latin typeface="Arial" panose="020B0604020202020204" pitchFamily="34" charset="0"/>
              <a:ea typeface="Cambria" panose="02040503050406030204" pitchFamily="18" charset="0"/>
              <a:cs typeface="Arial" panose="020B0604020202020204" pitchFamily="34" charset="0"/>
            </a:endParaRPr>
          </a:p>
          <a:p>
            <a:pPr marL="0" indent="0">
              <a:buNone/>
            </a:pPr>
            <a:r>
              <a:rPr lang="en-GB" sz="2400">
                <a:latin typeface="Arial" panose="020B0604020202020204" pitchFamily="34" charset="0"/>
                <a:ea typeface="Cambria" panose="02040503050406030204" pitchFamily="18" charset="0"/>
                <a:cs typeface="Arial" panose="020B0604020202020204" pitchFamily="34" charset="0"/>
              </a:rPr>
              <a:t>Early Years Funding Officer – </a:t>
            </a:r>
            <a:r>
              <a:rPr lang="en-GB" sz="2400">
                <a:latin typeface="Arial" panose="020B0604020202020204" pitchFamily="34" charset="0"/>
                <a:ea typeface="Cambria" panose="02040503050406030204" pitchFamily="18" charset="0"/>
                <a:cs typeface="Arial" panose="020B0604020202020204" pitchFamily="34" charset="0"/>
                <a:hlinkClick r:id="rId3"/>
              </a:rPr>
              <a:t>Renee.Daley@lbhf.gov.uk</a:t>
            </a:r>
            <a:endParaRPr lang="en-GB" sz="2400">
              <a:latin typeface="Arial" panose="020B0604020202020204" pitchFamily="34" charset="0"/>
              <a:ea typeface="Cambria" panose="02040503050406030204" pitchFamily="18" charset="0"/>
              <a:cs typeface="Arial" panose="020B0604020202020204" pitchFamily="34" charset="0"/>
            </a:endParaRPr>
          </a:p>
          <a:p>
            <a:pPr marL="0" indent="0">
              <a:buNone/>
            </a:pPr>
            <a:endParaRPr lang="en-GB" sz="2400"/>
          </a:p>
        </p:txBody>
      </p:sp>
      <p:pic>
        <p:nvPicPr>
          <p:cNvPr id="4" name="Picture 3">
            <a:extLst>
              <a:ext uri="{FF2B5EF4-FFF2-40B4-BE49-F238E27FC236}">
                <a16:creationId xmlns:a16="http://schemas.microsoft.com/office/drawing/2014/main" id="{21D38741-48E7-3E2C-1D5D-82E781FB36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25259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7CF-ACAA-404B-BEC1-5C87C2445308}"/>
              </a:ext>
            </a:extLst>
          </p:cNvPr>
          <p:cNvSpPr>
            <a:spLocks noGrp="1"/>
          </p:cNvSpPr>
          <p:nvPr>
            <p:ph type="title" idx="4294967295"/>
          </p:nvPr>
        </p:nvSpPr>
        <p:spPr>
          <a:xfrm>
            <a:off x="2453481" y="1032573"/>
            <a:ext cx="7285037" cy="4792853"/>
          </a:xfrm>
        </p:spPr>
        <p:txBody>
          <a:bodyPr vert="horz" lIns="91440" tIns="45720" rIns="91440" bIns="45720" rtlCol="0" anchor="t">
            <a:normAutofit fontScale="90000"/>
          </a:bodyPr>
          <a:lstStyle/>
          <a:p>
            <a:pPr algn="ctr"/>
            <a:r>
              <a:rPr lang="en-US" sz="5300" b="1" kern="1200">
                <a:latin typeface="Arial" panose="020B0604020202020204" pitchFamily="34" charset="0"/>
                <a:cs typeface="Arial" panose="020B0604020202020204" pitchFamily="34" charset="0"/>
              </a:rPr>
              <a:t>Any Questions?</a:t>
            </a:r>
            <a:br>
              <a:rPr lang="en-US" sz="5300" b="1" kern="1200">
                <a:latin typeface="Arial" panose="020B0604020202020204" pitchFamily="34" charset="0"/>
                <a:cs typeface="Arial" panose="020B0604020202020204" pitchFamily="34" charset="0"/>
              </a:rPr>
            </a:br>
            <a:br>
              <a:rPr lang="en-US" sz="4800" b="1" kern="1200">
                <a:latin typeface="+mj-lt"/>
                <a:ea typeface="+mj-ea"/>
                <a:cs typeface="+mj-cs"/>
              </a:rPr>
            </a:br>
            <a:r>
              <a:rPr lang="en-US" sz="2200" b="1" kern="1200">
                <a:latin typeface="Arial" panose="020B0604020202020204" pitchFamily="34" charset="0"/>
                <a:cs typeface="Arial" panose="020B0604020202020204" pitchFamily="34" charset="0"/>
              </a:rPr>
              <a:t>Feedback survey -</a:t>
            </a:r>
            <a:br>
              <a:rPr lang="en-US" sz="2200" b="1" kern="1200">
                <a:latin typeface="Arial" panose="020B0604020202020204" pitchFamily="34" charset="0"/>
                <a:cs typeface="Arial" panose="020B0604020202020204" pitchFamily="34" charset="0"/>
              </a:rPr>
            </a:br>
            <a:r>
              <a:rPr lang="en-US" sz="1800" b="1" kern="1200">
                <a:latin typeface="Arial" panose="020B0604020202020204" pitchFamily="34" charset="0"/>
                <a:cs typeface="Arial" panose="020B0604020202020204" pitchFamily="34" charset="0"/>
                <a:hlinkClick r:id="rId3"/>
              </a:rPr>
              <a:t>https://forms.office.com/Pages/ResponsePage.aspx?id=FcHYUH-3lUOjujtAfK8NiIBUgHTUYHNNmdclTa-7yuZUQjlFWUE3SVBPMlBTWjJJQVhERzU5MUNOTy4u</a:t>
            </a:r>
            <a:br>
              <a:rPr lang="en-US" sz="1800" b="1" kern="1200">
                <a:latin typeface="Arial" panose="020B0604020202020204" pitchFamily="34" charset="0"/>
                <a:cs typeface="Arial" panose="020B0604020202020204" pitchFamily="34" charset="0"/>
              </a:rPr>
            </a:br>
            <a:br>
              <a:rPr lang="en-US" sz="1800" b="1" kern="1200">
                <a:latin typeface="Arial" panose="020B0604020202020204" pitchFamily="34" charset="0"/>
                <a:cs typeface="Arial" panose="020B0604020202020204" pitchFamily="34" charset="0"/>
              </a:rPr>
            </a:br>
            <a:br>
              <a:rPr lang="en-US" sz="2200" b="1" kern="1200">
                <a:latin typeface="Arial" panose="020B0604020202020204" pitchFamily="34" charset="0"/>
                <a:cs typeface="Arial" panose="020B0604020202020204" pitchFamily="34" charset="0"/>
              </a:rPr>
            </a:br>
            <a:br>
              <a:rPr lang="en-US" sz="2200" b="1" kern="1200">
                <a:latin typeface="Arial" panose="020B0604020202020204" pitchFamily="34" charset="0"/>
                <a:cs typeface="Arial" panose="020B0604020202020204" pitchFamily="34" charset="0"/>
              </a:rPr>
            </a:br>
            <a:r>
              <a:rPr lang="en-US" sz="2200" b="1" kern="1200">
                <a:latin typeface="Arial" panose="020B0604020202020204" pitchFamily="34" charset="0"/>
                <a:cs typeface="Arial" panose="020B0604020202020204" pitchFamily="34" charset="0"/>
              </a:rPr>
              <a:t>Childcare costs survey – </a:t>
            </a:r>
            <a:br>
              <a:rPr lang="en-US" sz="2200" b="1" kern="1200">
                <a:latin typeface="Arial" panose="020B0604020202020204" pitchFamily="34" charset="0"/>
                <a:cs typeface="Arial" panose="020B0604020202020204" pitchFamily="34" charset="0"/>
              </a:rPr>
            </a:br>
            <a:r>
              <a:rPr lang="en-US" sz="1800" b="1" kern="1200">
                <a:latin typeface="Arial" panose="020B0604020202020204" pitchFamily="34" charset="0"/>
                <a:cs typeface="Arial" panose="020B0604020202020204" pitchFamily="34" charset="0"/>
                <a:hlinkClick r:id="rId4"/>
              </a:rPr>
              <a:t>https://forms.office.com/pages/responsepage.aspx?id=FcHYUH-3lUOjujtAfK8NiH8uFUVccqxLhqqHJq4JdNBUNURFMDYzOTc0TVUwMjlLNkFBT00zMjBXTyQlQCN0PWcu&amp;route=shorturl</a:t>
            </a:r>
            <a:br>
              <a:rPr lang="en-US" sz="1800" b="1" kern="1200">
                <a:latin typeface="Arial" panose="020B0604020202020204" pitchFamily="34" charset="0"/>
                <a:cs typeface="Arial" panose="020B0604020202020204" pitchFamily="34" charset="0"/>
              </a:rPr>
            </a:br>
            <a:br>
              <a:rPr lang="en-US" sz="2200" b="1" kern="1200">
                <a:latin typeface="Arial" panose="020B0604020202020204" pitchFamily="34" charset="0"/>
                <a:cs typeface="Arial" panose="020B0604020202020204" pitchFamily="34" charset="0"/>
              </a:rPr>
            </a:br>
            <a:br>
              <a:rPr lang="en-US" sz="2200" b="1" kern="1200">
                <a:latin typeface="Arial" panose="020B0604020202020204" pitchFamily="34" charset="0"/>
                <a:cs typeface="Arial" panose="020B0604020202020204" pitchFamily="34" charset="0"/>
              </a:rPr>
            </a:br>
            <a:br>
              <a:rPr lang="en-US" sz="2200" b="1" kern="1200">
                <a:latin typeface="Arial" panose="020B0604020202020204" pitchFamily="34" charset="0"/>
                <a:cs typeface="Arial" panose="020B0604020202020204" pitchFamily="34" charset="0"/>
              </a:rPr>
            </a:br>
            <a:br>
              <a:rPr lang="en-US" sz="2200" b="1" kern="1200">
                <a:latin typeface="+mj-lt"/>
                <a:ea typeface="+mj-ea"/>
                <a:cs typeface="+mj-cs"/>
              </a:rPr>
            </a:br>
            <a:r>
              <a:rPr lang="en-US" sz="2200" b="1" kern="1200">
                <a:latin typeface="Arial" panose="020B0604020202020204" pitchFamily="34" charset="0"/>
                <a:cs typeface="Arial" panose="020B0604020202020204" pitchFamily="34" charset="0"/>
              </a:rPr>
              <a:t>Early </a:t>
            </a:r>
            <a:r>
              <a:rPr lang="en-US" sz="2200" b="1">
                <a:latin typeface="Arial" panose="020B0604020202020204" pitchFamily="34" charset="0"/>
                <a:cs typeface="Arial" panose="020B0604020202020204" pitchFamily="34" charset="0"/>
              </a:rPr>
              <a:t>Years Funding Officer - Renee.Daley@lbhf.gov.uk</a:t>
            </a:r>
            <a:endParaRPr lang="en-US" sz="2200" b="1" kern="12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A60BDB4-D60F-F74B-1EEA-AFB80B5FC3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63386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2347207" y="354910"/>
            <a:ext cx="7772814" cy="1033463"/>
          </a:xfrm>
        </p:spPr>
        <p:txBody>
          <a:bodyPr>
            <a:normAutofit/>
          </a:bodyPr>
          <a:lstStyle/>
          <a:p>
            <a:pPr algn="ctr"/>
            <a:r>
              <a:rPr lang="en-GB" sz="4000" b="1">
                <a:latin typeface="Arial" panose="020B0604020202020204" pitchFamily="34" charset="0"/>
                <a:cs typeface="Arial" panose="020B0604020202020204" pitchFamily="34" charset="0"/>
              </a:rPr>
              <a:t>Eligibility Criteria</a:t>
            </a:r>
          </a:p>
        </p:txBody>
      </p:sp>
      <p:sp>
        <p:nvSpPr>
          <p:cNvPr id="6" name="Content Placeholder 2">
            <a:extLst>
              <a:ext uri="{FF2B5EF4-FFF2-40B4-BE49-F238E27FC236}">
                <a16:creationId xmlns:a16="http://schemas.microsoft.com/office/drawing/2014/main" id="{E085A9C4-F909-00FE-8ABE-E2AF9B6189DD}"/>
              </a:ext>
            </a:extLst>
          </p:cNvPr>
          <p:cNvSpPr txBox="1">
            <a:spLocks/>
          </p:cNvSpPr>
          <p:nvPr/>
        </p:nvSpPr>
        <p:spPr>
          <a:xfrm>
            <a:off x="1233984" y="2077278"/>
            <a:ext cx="9724031" cy="36675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latin typeface="Arial" panose="020B0604020202020204" pitchFamily="34" charset="0"/>
                <a:ea typeface="Cambria" panose="02040503050406030204" pitchFamily="18" charset="0"/>
                <a:cs typeface="Arial" panose="020B0604020202020204" pitchFamily="34" charset="0"/>
              </a:rPr>
              <a:t>Children aged 9-23 months will be eligible for up to 15 hours funded childcare if you live in England and family meets the following criteria – </a:t>
            </a:r>
          </a:p>
          <a:p>
            <a:pPr marL="0" indent="0">
              <a:buFont typeface="Arial" panose="020B0604020202020204" pitchFamily="34" charset="0"/>
              <a:buNone/>
            </a:pPr>
            <a:endParaRPr lang="en-GB" sz="2400" b="1">
              <a:latin typeface="Arial" panose="020B0604020202020204" pitchFamily="34" charset="0"/>
              <a:ea typeface="Cambria" panose="02040503050406030204" pitchFamily="18" charset="0"/>
              <a:cs typeface="Arial" panose="020B0604020202020204" pitchFamily="34" charset="0"/>
            </a:endParaRPr>
          </a:p>
          <a:p>
            <a:r>
              <a:rPr lang="en-GB" sz="2400">
                <a:latin typeface="Arial" panose="020B0604020202020204" pitchFamily="34" charset="0"/>
                <a:cs typeface="Arial" panose="020B0604020202020204" pitchFamily="34" charset="0"/>
              </a:rPr>
              <a:t>Both parents (or one parent, if single parent family) need earn at least the equivalent of 16 hours at the national living wage or minimum wage per week</a:t>
            </a:r>
          </a:p>
          <a:p>
            <a:endParaRPr lang="en-GB" sz="24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400">
                <a:latin typeface="Arial" panose="020B0604020202020204" pitchFamily="34" charset="0"/>
                <a:cs typeface="Arial" panose="020B0604020202020204" pitchFamily="34" charset="0"/>
              </a:rPr>
              <a:t>AND</a:t>
            </a:r>
          </a:p>
          <a:p>
            <a:pPr marL="0" indent="0">
              <a:buFont typeface="Arial" panose="020B0604020202020204" pitchFamily="34" charset="0"/>
              <a:buNone/>
            </a:pPr>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Parent(s) earns less than £100,000 per year.</a:t>
            </a:r>
          </a:p>
        </p:txBody>
      </p:sp>
      <p:pic>
        <p:nvPicPr>
          <p:cNvPr id="3" name="Picture 2">
            <a:extLst>
              <a:ext uri="{FF2B5EF4-FFF2-40B4-BE49-F238E27FC236}">
                <a16:creationId xmlns:a16="http://schemas.microsoft.com/office/drawing/2014/main" id="{E0082D13-A97E-133E-5638-59D8B2D3C7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206485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2587280" y="344971"/>
            <a:ext cx="7017440" cy="1033463"/>
          </a:xfrm>
        </p:spPr>
        <p:txBody>
          <a:bodyPr>
            <a:normAutofit/>
          </a:bodyPr>
          <a:lstStyle/>
          <a:p>
            <a:pPr algn="ctr"/>
            <a:r>
              <a:rPr lang="en-GB" sz="4000" b="1">
                <a:latin typeface="Arial" panose="020B0604020202020204" pitchFamily="34" charset="0"/>
                <a:cs typeface="Arial" panose="020B0604020202020204" pitchFamily="34" charset="0"/>
              </a:rPr>
              <a:t>How to apply</a:t>
            </a:r>
          </a:p>
        </p:txBody>
      </p:sp>
      <p:sp>
        <p:nvSpPr>
          <p:cNvPr id="3" name="Content Placeholder 2">
            <a:extLst>
              <a:ext uri="{FF2B5EF4-FFF2-40B4-BE49-F238E27FC236}">
                <a16:creationId xmlns:a16="http://schemas.microsoft.com/office/drawing/2014/main" id="{795358EC-E605-4E8B-9BEC-F9B293A7D878}"/>
              </a:ext>
            </a:extLst>
          </p:cNvPr>
          <p:cNvSpPr>
            <a:spLocks noGrp="1"/>
          </p:cNvSpPr>
          <p:nvPr>
            <p:ph idx="4294967295"/>
          </p:nvPr>
        </p:nvSpPr>
        <p:spPr>
          <a:xfrm>
            <a:off x="1233487" y="2136913"/>
            <a:ext cx="9725025" cy="3324225"/>
          </a:xfrm>
        </p:spPr>
        <p:txBody>
          <a:bodyPr anchor="ctr">
            <a:noAutofit/>
          </a:bodyPr>
          <a:lstStyle/>
          <a:p>
            <a:pPr marL="0" indent="0" algn="just">
              <a:buNone/>
            </a:pPr>
            <a:r>
              <a:rPr lang="en-GB" sz="2000">
                <a:latin typeface="Arial" panose="020B0604020202020204" pitchFamily="34" charset="0"/>
                <a:ea typeface="Cambria" panose="02040503050406030204" pitchFamily="18" charset="0"/>
                <a:cs typeface="Arial" panose="020B0604020202020204" pitchFamily="34" charset="0"/>
              </a:rPr>
              <a:t>The application process is managed by HMRC directly – all applications need to be made directly to them using weblink below -</a:t>
            </a:r>
          </a:p>
          <a:p>
            <a:pPr marL="0" indent="0" algn="just">
              <a:buNone/>
            </a:pPr>
            <a:endParaRPr lang="en-GB" sz="20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400">
                <a:hlinkClick r:id="rId3"/>
              </a:rPr>
              <a:t>Apply for free childcare if you're working - GOV.UK</a:t>
            </a:r>
            <a:endParaRPr lang="en-GB" sz="2400"/>
          </a:p>
          <a:p>
            <a:pPr marL="0" indent="0" algn="just">
              <a:buNone/>
            </a:pPr>
            <a:endParaRPr lang="en-GB" sz="200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en-GB" sz="2000">
                <a:effectLst/>
                <a:latin typeface="Arial" panose="020B0604020202020204" pitchFamily="34" charset="0"/>
                <a:ea typeface="Arial" panose="020B0604020202020204" pitchFamily="34" charset="0"/>
                <a:cs typeface="Arial" panose="020B0604020202020204" pitchFamily="34" charset="0"/>
              </a:rPr>
              <a:t>Once a family applies, if eligible, they are given an 11-digit code to be given to their childcare provider (</a:t>
            </a:r>
            <a:r>
              <a:rPr lang="en-GB" sz="2000" i="1">
                <a:effectLst/>
                <a:latin typeface="Arial" panose="020B0604020202020204" pitchFamily="34" charset="0"/>
                <a:ea typeface="Arial" panose="020B0604020202020204" pitchFamily="34" charset="0"/>
                <a:cs typeface="Arial" panose="020B0604020202020204" pitchFamily="34" charset="0"/>
              </a:rPr>
              <a:t>please note, parents will need to re-confirm their eligibility every 3 months)</a:t>
            </a:r>
            <a:endParaRPr lang="en-GB" sz="2000">
              <a:effectLst/>
              <a:latin typeface="Arial" panose="020B0604020202020204" pitchFamily="34" charset="0"/>
              <a:ea typeface="Arial" panose="020B0604020202020204" pitchFamily="34" charset="0"/>
              <a:cs typeface="Arial" panose="020B0604020202020204" pitchFamily="34" charset="0"/>
            </a:endParaRPr>
          </a:p>
          <a:p>
            <a:pPr marL="0" indent="0" algn="just">
              <a:buNone/>
            </a:pPr>
            <a:endParaRPr lang="en-GB" sz="200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66E26B39-8D4D-AA02-519C-9837FD80DE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5734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3146-76A9-4B43-AF34-E3AC4DB53343}"/>
              </a:ext>
            </a:extLst>
          </p:cNvPr>
          <p:cNvSpPr>
            <a:spLocks noGrp="1"/>
          </p:cNvSpPr>
          <p:nvPr>
            <p:ph type="title"/>
          </p:nvPr>
        </p:nvSpPr>
        <p:spPr>
          <a:xfrm>
            <a:off x="425250" y="490895"/>
            <a:ext cx="10515600" cy="1325563"/>
          </a:xfrm>
        </p:spPr>
        <p:txBody>
          <a:bodyPr>
            <a:normAutofit/>
          </a:bodyPr>
          <a:lstStyle/>
          <a:p>
            <a:pPr algn="ctr"/>
            <a:r>
              <a:rPr lang="en-GB" b="1">
                <a:latin typeface="Arial" panose="020B0604020202020204" pitchFamily="34" charset="0"/>
                <a:cs typeface="Arial" panose="020B0604020202020204" pitchFamily="34" charset="0"/>
              </a:rPr>
              <a:t>2-Year-Old Funded Childcare</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(families receiving additional support)</a:t>
            </a:r>
          </a:p>
        </p:txBody>
      </p:sp>
      <p:sp>
        <p:nvSpPr>
          <p:cNvPr id="3" name="Content Placeholder 2">
            <a:extLst>
              <a:ext uri="{FF2B5EF4-FFF2-40B4-BE49-F238E27FC236}">
                <a16:creationId xmlns:a16="http://schemas.microsoft.com/office/drawing/2014/main" id="{3465F882-8F05-4639-BAE9-1B910C942C33}"/>
              </a:ext>
            </a:extLst>
          </p:cNvPr>
          <p:cNvSpPr>
            <a:spLocks noGrp="1"/>
          </p:cNvSpPr>
          <p:nvPr>
            <p:ph idx="1"/>
          </p:nvPr>
        </p:nvSpPr>
        <p:spPr>
          <a:xfrm>
            <a:off x="838200" y="2054225"/>
            <a:ext cx="10515600" cy="1967442"/>
          </a:xfrm>
        </p:spPr>
        <p:txBody>
          <a:bodyPr>
            <a:normAutofit/>
          </a:bodyPr>
          <a:lstStyle/>
          <a:p>
            <a:pPr marL="0" indent="0" algn="ctr">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Families with children aged two years old, who meet the eligibility criteria, are entitled to up to 15 hours per week of funded childcare for 38 weeks per year.</a:t>
            </a:r>
          </a:p>
          <a:p>
            <a:pPr marL="0" indent="0" algn="ctr">
              <a:buNone/>
            </a:pPr>
            <a:r>
              <a:rPr lang="en-GB" sz="2000">
                <a:solidFill>
                  <a:srgbClr val="000000"/>
                </a:solidFill>
                <a:latin typeface="Arial" panose="020B0604020202020204" pitchFamily="34" charset="0"/>
                <a:ea typeface="Cambria" panose="02040503050406030204" pitchFamily="18" charset="0"/>
                <a:cs typeface="Arial" panose="020B0604020202020204" pitchFamily="34" charset="0"/>
              </a:rPr>
              <a:t>This starts from the term after child’s second birthday.</a:t>
            </a:r>
          </a:p>
          <a:p>
            <a:pPr marL="0" indent="0" algn="ctr">
              <a:buNone/>
            </a:pPr>
            <a:endParaRPr lang="en-GB" sz="2000" b="1" u="sng">
              <a:solidFill>
                <a:srgbClr val="000000"/>
              </a:solidFill>
              <a:latin typeface="Arial" panose="020B0604020202020204" pitchFamily="34" charset="0"/>
              <a:ea typeface="Cambria" panose="02040503050406030204" pitchFamily="18" charset="0"/>
              <a:cs typeface="Arial" panose="020B0604020202020204" pitchFamily="34" charset="0"/>
            </a:endParaRPr>
          </a:p>
          <a:p>
            <a:pPr marL="0" indent="0" algn="ctr">
              <a:buNone/>
            </a:pPr>
            <a:endParaRPr lang="en-GB" sz="2000" b="1" u="sng">
              <a:solidFill>
                <a:srgbClr val="000000"/>
              </a:solidFill>
              <a:latin typeface="Arial" panose="020B0604020202020204" pitchFamily="34" charset="0"/>
              <a:ea typeface="Cambria" panose="02040503050406030204" pitchFamily="18"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B7132AB-DE14-170C-B943-9D8A66DB6821}"/>
              </a:ext>
            </a:extLst>
          </p:cNvPr>
          <p:cNvGraphicFramePr>
            <a:graphicFrameLocks noGrp="1"/>
          </p:cNvGraphicFramePr>
          <p:nvPr>
            <p:extLst>
              <p:ext uri="{D42A27DB-BD31-4B8C-83A1-F6EECF244321}">
                <p14:modId xmlns:p14="http://schemas.microsoft.com/office/powerpoint/2010/main" val="3655628329"/>
              </p:ext>
            </p:extLst>
          </p:nvPr>
        </p:nvGraphicFramePr>
        <p:xfrm>
          <a:off x="1610691" y="3592074"/>
          <a:ext cx="8970617" cy="2043412"/>
        </p:xfrm>
        <a:graphic>
          <a:graphicData uri="http://schemas.openxmlformats.org/drawingml/2006/table">
            <a:tbl>
              <a:tblPr firstRow="1" bandRow="1">
                <a:tableStyleId>{00A15C55-8517-42AA-B614-E9B94910E393}</a:tableStyleId>
              </a:tblPr>
              <a:tblGrid>
                <a:gridCol w="2236368">
                  <a:extLst>
                    <a:ext uri="{9D8B030D-6E8A-4147-A177-3AD203B41FA5}">
                      <a16:colId xmlns:a16="http://schemas.microsoft.com/office/drawing/2014/main" val="3556838968"/>
                    </a:ext>
                  </a:extLst>
                </a:gridCol>
                <a:gridCol w="2284257">
                  <a:extLst>
                    <a:ext uri="{9D8B030D-6E8A-4147-A177-3AD203B41FA5}">
                      <a16:colId xmlns:a16="http://schemas.microsoft.com/office/drawing/2014/main" val="2476528525"/>
                    </a:ext>
                  </a:extLst>
                </a:gridCol>
                <a:gridCol w="2273482">
                  <a:extLst>
                    <a:ext uri="{9D8B030D-6E8A-4147-A177-3AD203B41FA5}">
                      <a16:colId xmlns:a16="http://schemas.microsoft.com/office/drawing/2014/main" val="1594287555"/>
                    </a:ext>
                  </a:extLst>
                </a:gridCol>
                <a:gridCol w="2176510">
                  <a:extLst>
                    <a:ext uri="{9D8B030D-6E8A-4147-A177-3AD203B41FA5}">
                      <a16:colId xmlns:a16="http://schemas.microsoft.com/office/drawing/2014/main" val="775818345"/>
                    </a:ext>
                  </a:extLst>
                </a:gridCol>
              </a:tblGrid>
              <a:tr h="1328218">
                <a:tc>
                  <a:txBody>
                    <a:bodyPr/>
                    <a:lstStyle/>
                    <a:p>
                      <a:pPr algn="ctr"/>
                      <a:r>
                        <a:rPr lang="en-GB">
                          <a:solidFill>
                            <a:schemeClr val="tx1"/>
                          </a:solidFill>
                          <a:latin typeface="Arial" panose="020B0604020202020204" pitchFamily="34" charset="0"/>
                          <a:cs typeface="Arial" panose="020B0604020202020204" pitchFamily="34" charset="0"/>
                        </a:rPr>
                        <a:t>Child born: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Summer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April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August</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Autumn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September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December</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a:solidFill>
                            <a:sysClr val="windowText" lastClr="000000"/>
                          </a:solidFill>
                          <a:latin typeface="Arial" panose="020B0604020202020204" pitchFamily="34" charset="0"/>
                          <a:cs typeface="Arial" panose="020B0604020202020204" pitchFamily="34" charset="0"/>
                        </a:rPr>
                        <a:t>Spring Term</a:t>
                      </a:r>
                    </a:p>
                    <a:p>
                      <a:pPr algn="ctr"/>
                      <a:r>
                        <a:rPr lang="en-GB" sz="1800" b="0">
                          <a:solidFill>
                            <a:sysClr val="windowText" lastClr="000000"/>
                          </a:solidFill>
                          <a:latin typeface="Arial" panose="020B0604020202020204" pitchFamily="34" charset="0"/>
                          <a:cs typeface="Arial" panose="020B0604020202020204" pitchFamily="34" charset="0"/>
                        </a:rPr>
                        <a:t>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January – 31</a:t>
                      </a:r>
                      <a:r>
                        <a:rPr lang="en-GB" sz="1800" b="0" baseline="30000">
                          <a:solidFill>
                            <a:sysClr val="windowText" lastClr="000000"/>
                          </a:solidFill>
                          <a:latin typeface="Arial" panose="020B0604020202020204" pitchFamily="34" charset="0"/>
                          <a:cs typeface="Arial" panose="020B0604020202020204" pitchFamily="34" charset="0"/>
                        </a:rPr>
                        <a:t>st</a:t>
                      </a:r>
                      <a:r>
                        <a:rPr lang="en-GB" sz="1800" b="0">
                          <a:solidFill>
                            <a:sysClr val="windowText" lastClr="000000"/>
                          </a:solidFill>
                          <a:latin typeface="Arial" panose="020B0604020202020204" pitchFamily="34" charset="0"/>
                          <a:cs typeface="Arial" panose="020B0604020202020204" pitchFamily="34" charset="0"/>
                        </a:rPr>
                        <a:t> March</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1418"/>
                  </a:ext>
                </a:extLst>
              </a:tr>
              <a:tr h="715194">
                <a:tc>
                  <a:txBody>
                    <a:bodyPr/>
                    <a:lstStyle/>
                    <a:p>
                      <a:pPr algn="ctr"/>
                      <a:r>
                        <a:rPr lang="en-GB" b="1">
                          <a:latin typeface="Arial" panose="020B0604020202020204" pitchFamily="34" charset="0"/>
                          <a:cs typeface="Arial" panose="020B0604020202020204" pitchFamily="34" charset="0"/>
                        </a:rPr>
                        <a:t>Child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January</a:t>
                      </a: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ysClr val="windowText" lastClr="000000"/>
                          </a:solidFill>
                          <a:latin typeface="Arial" panose="020B0604020202020204" pitchFamily="34" charset="0"/>
                          <a:cs typeface="Arial" panose="020B0604020202020204" pitchFamily="34" charset="0"/>
                        </a:rPr>
                        <a:t>1</a:t>
                      </a:r>
                      <a:r>
                        <a:rPr lang="en-GB" sz="1800" baseline="30000">
                          <a:solidFill>
                            <a:sysClr val="windowText" lastClr="000000"/>
                          </a:solidFill>
                          <a:latin typeface="Arial" panose="020B0604020202020204" pitchFamily="34" charset="0"/>
                          <a:cs typeface="Arial" panose="020B0604020202020204" pitchFamily="34" charset="0"/>
                        </a:rPr>
                        <a:t>st</a:t>
                      </a:r>
                      <a:r>
                        <a:rPr lang="en-GB" sz="1800">
                          <a:solidFill>
                            <a:sysClr val="windowText" lastClr="000000"/>
                          </a:solidFill>
                          <a:latin typeface="Arial" panose="020B0604020202020204" pitchFamily="34" charset="0"/>
                          <a:cs typeface="Arial" panose="020B0604020202020204" pitchFamily="34" charset="0"/>
                        </a:rPr>
                        <a:t> April</a:t>
                      </a:r>
                    </a:p>
                    <a:p>
                      <a:pPr algn="ctr"/>
                      <a:endParaRPr lang="en-GB" b="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55335"/>
                  </a:ext>
                </a:extLst>
              </a:tr>
            </a:tbl>
          </a:graphicData>
        </a:graphic>
      </p:graphicFrame>
      <p:pic>
        <p:nvPicPr>
          <p:cNvPr id="5" name="Picture 4">
            <a:extLst>
              <a:ext uri="{FF2B5EF4-FFF2-40B4-BE49-F238E27FC236}">
                <a16:creationId xmlns:a16="http://schemas.microsoft.com/office/drawing/2014/main" id="{BA7DE150-A398-D09E-3AF2-D98D1A1E13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92377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147762" y="295275"/>
            <a:ext cx="9896475" cy="1033463"/>
          </a:xfrm>
        </p:spPr>
        <p:txBody>
          <a:bodyPr>
            <a:normAutofit/>
          </a:bodyPr>
          <a:lstStyle/>
          <a:p>
            <a:pPr algn="ctr"/>
            <a:r>
              <a:rPr lang="en-GB" sz="4000" b="1">
                <a:latin typeface="Arial" panose="020B0604020202020204" pitchFamily="34" charset="0"/>
                <a:cs typeface="Arial" panose="020B0604020202020204" pitchFamily="34" charset="0"/>
              </a:rPr>
              <a:t>Eligibility Criteria</a:t>
            </a:r>
          </a:p>
        </p:txBody>
      </p:sp>
      <p:sp>
        <p:nvSpPr>
          <p:cNvPr id="3" name="Content Placeholder 2">
            <a:extLst>
              <a:ext uri="{FF2B5EF4-FFF2-40B4-BE49-F238E27FC236}">
                <a16:creationId xmlns:a16="http://schemas.microsoft.com/office/drawing/2014/main" id="{795358EC-E605-4E8B-9BEC-F9B293A7D878}"/>
              </a:ext>
            </a:extLst>
          </p:cNvPr>
          <p:cNvSpPr>
            <a:spLocks noGrp="1"/>
          </p:cNvSpPr>
          <p:nvPr>
            <p:ph idx="4294967295"/>
          </p:nvPr>
        </p:nvSpPr>
        <p:spPr>
          <a:xfrm>
            <a:off x="1147762" y="1327150"/>
            <a:ext cx="9723437" cy="5235575"/>
          </a:xfrm>
        </p:spPr>
        <p:txBody>
          <a:bodyPr anchor="ctr">
            <a:normAutofit lnSpcReduction="10000"/>
          </a:bodyPr>
          <a:lstStyle/>
          <a:p>
            <a:pPr marL="0" indent="0">
              <a:buNone/>
            </a:pPr>
            <a:r>
              <a:rPr lang="en-GB" sz="1400" b="1">
                <a:latin typeface="Arial" panose="020B0604020202020204" pitchFamily="34" charset="0"/>
                <a:ea typeface="Cambria" panose="02040503050406030204" pitchFamily="18" charset="0"/>
                <a:cs typeface="Arial" panose="020B0604020202020204" pitchFamily="34" charset="0"/>
              </a:rPr>
              <a:t>Two-year-olds can get funded childcare if you live in England and get one of the following benefit:</a:t>
            </a:r>
            <a:endParaRPr lang="en-GB" sz="1400">
              <a:latin typeface="Arial" panose="020B0604020202020204" pitchFamily="34" charset="0"/>
              <a:ea typeface="Cambria" panose="02040503050406030204" pitchFamily="18" charset="0"/>
              <a:cs typeface="Arial" panose="020B0604020202020204" pitchFamily="34" charset="0"/>
            </a:endParaRPr>
          </a:p>
          <a:p>
            <a:pPr marL="0" indent="0">
              <a:buNone/>
            </a:pPr>
            <a:r>
              <a:rPr lang="en-GB" sz="1400">
                <a:latin typeface="Arial" panose="020B0604020202020204" pitchFamily="34" charset="0"/>
                <a:ea typeface="Cambria" panose="02040503050406030204" pitchFamily="18" charset="0"/>
                <a:cs typeface="Arial" panose="020B0604020202020204" pitchFamily="34" charset="0"/>
              </a:rPr>
              <a:t>• Income Support</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Income-based Jobseeker’s Allowance (JSA)</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Income-related Employment and Support Allowance (ESA)</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Universal Credit, and your household income is £15,400 a year or less after tax, not including benefit payments</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tax credits, and your household income is £16,190 a year or less before tax</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the guaranteed element of Pension Credit</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the Working Tax Credit 4-week run on (the payment you get when you stop qualifying for Working Tax Credit)</a:t>
            </a:r>
          </a:p>
          <a:p>
            <a:pPr marL="0" indent="0">
              <a:buNone/>
            </a:pPr>
            <a:r>
              <a:rPr lang="en-GB" sz="1400" b="1">
                <a:latin typeface="Arial" panose="020B0604020202020204" pitchFamily="34" charset="0"/>
                <a:ea typeface="Cambria" panose="02040503050406030204" pitchFamily="18" charset="0"/>
                <a:cs typeface="Arial" panose="020B0604020202020204" pitchFamily="34" charset="0"/>
              </a:rPr>
              <a:t>Two-year-olds are also eligible for 15 hours of funded childcare if they meet one of the following:</a:t>
            </a:r>
            <a:endParaRPr lang="en-GB" sz="1400">
              <a:latin typeface="Arial" panose="020B0604020202020204" pitchFamily="34" charset="0"/>
              <a:ea typeface="Cambria" panose="02040503050406030204" pitchFamily="18" charset="0"/>
              <a:cs typeface="Arial" panose="020B0604020202020204" pitchFamily="34" charset="0"/>
            </a:endParaRPr>
          </a:p>
          <a:p>
            <a:pPr marL="0" indent="0">
              <a:buNone/>
            </a:pPr>
            <a:r>
              <a:rPr lang="en-GB" sz="1400">
                <a:latin typeface="Arial" panose="020B0604020202020204" pitchFamily="34" charset="0"/>
                <a:ea typeface="Cambria" panose="02040503050406030204" pitchFamily="18" charset="0"/>
                <a:cs typeface="Arial" panose="020B0604020202020204" pitchFamily="34" charset="0"/>
              </a:rPr>
              <a:t>• are looked after by a local authority</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have a statement of Special Education Needs (SEN) or an education, health and care (EHC) plan</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get Disability Living Allowance</a:t>
            </a:r>
            <a:br>
              <a:rPr lang="en-GB" sz="1400">
                <a:latin typeface="Arial" panose="020B0604020202020204" pitchFamily="34" charset="0"/>
                <a:ea typeface="Cambria" panose="02040503050406030204" pitchFamily="18" charset="0"/>
                <a:cs typeface="Arial" panose="020B0604020202020204" pitchFamily="34" charset="0"/>
              </a:rPr>
            </a:br>
            <a:r>
              <a:rPr lang="en-GB" sz="1400">
                <a:latin typeface="Arial" panose="020B0604020202020204" pitchFamily="34" charset="0"/>
                <a:ea typeface="Cambria" panose="02040503050406030204" pitchFamily="18" charset="0"/>
                <a:cs typeface="Arial" panose="020B0604020202020204" pitchFamily="34" charset="0"/>
              </a:rPr>
              <a:t>• have left care under an adoption order, special guardianship order or a child arrangements order</a:t>
            </a:r>
          </a:p>
          <a:p>
            <a:pPr marL="0" indent="0">
              <a:buNone/>
            </a:pPr>
            <a:r>
              <a:rPr lang="en-GB" sz="1400" b="1">
                <a:latin typeface="Arial" panose="020B0604020202020204" pitchFamily="34" charset="0"/>
                <a:ea typeface="Cambria" panose="02040503050406030204" pitchFamily="18" charset="0"/>
                <a:cs typeface="Arial" panose="020B0604020202020204" pitchFamily="34" charset="0"/>
              </a:rPr>
              <a:t>If you’re a non-EEA citizen who cannot claim benefits.</a:t>
            </a:r>
          </a:p>
          <a:p>
            <a:pPr marL="0" indent="0">
              <a:buNone/>
            </a:pPr>
            <a:r>
              <a:rPr lang="en-GB" sz="1400">
                <a:latin typeface="Arial" panose="020B0604020202020204" pitchFamily="34" charset="0"/>
                <a:ea typeface="Cambria" panose="02040503050406030204" pitchFamily="18" charset="0"/>
                <a:cs typeface="Arial" panose="020B0604020202020204" pitchFamily="34" charset="0"/>
              </a:rPr>
              <a:t>If your immigration status says you have ‘no recourse to public funds’, you may still get funded childcare for your 2-year-old. You must live in England and your household income must be no more than:</a:t>
            </a:r>
          </a:p>
          <a:p>
            <a:r>
              <a:rPr lang="en-GB" sz="1400">
                <a:latin typeface="Arial" panose="020B0604020202020204" pitchFamily="34" charset="0"/>
                <a:ea typeface="Cambria" panose="02040503050406030204" pitchFamily="18" charset="0"/>
                <a:cs typeface="Arial" panose="020B0604020202020204" pitchFamily="34" charset="0"/>
              </a:rPr>
              <a:t>£26,500 for families outside of London with one child</a:t>
            </a:r>
          </a:p>
          <a:p>
            <a:pPr>
              <a:buFont typeface="Arial" panose="020B0604020202020204" pitchFamily="34" charset="0"/>
              <a:buChar char="•"/>
            </a:pPr>
            <a:r>
              <a:rPr lang="en-GB" sz="1400">
                <a:latin typeface="Arial" panose="020B0604020202020204" pitchFamily="34" charset="0"/>
                <a:ea typeface="Cambria" panose="02040503050406030204" pitchFamily="18" charset="0"/>
                <a:cs typeface="Arial" panose="020B0604020202020204" pitchFamily="34" charset="0"/>
              </a:rPr>
              <a:t>£34,500 for families within London with one child</a:t>
            </a:r>
          </a:p>
          <a:p>
            <a:pPr>
              <a:buFont typeface="Arial" panose="020B0604020202020204" pitchFamily="34" charset="0"/>
              <a:buChar char="•"/>
            </a:pPr>
            <a:r>
              <a:rPr lang="en-GB" sz="1400">
                <a:latin typeface="Arial" panose="020B0604020202020204" pitchFamily="34" charset="0"/>
                <a:ea typeface="Cambria" panose="02040503050406030204" pitchFamily="18" charset="0"/>
                <a:cs typeface="Arial" panose="020B0604020202020204" pitchFamily="34" charset="0"/>
              </a:rPr>
              <a:t>£30,600 for families outside of London with two or more children</a:t>
            </a:r>
          </a:p>
          <a:p>
            <a:pPr>
              <a:buFont typeface="Arial" panose="020B0604020202020204" pitchFamily="34" charset="0"/>
              <a:buChar char="•"/>
            </a:pPr>
            <a:r>
              <a:rPr lang="en-GB" sz="1400">
                <a:latin typeface="Arial" panose="020B0604020202020204" pitchFamily="34" charset="0"/>
                <a:ea typeface="Cambria" panose="02040503050406030204" pitchFamily="18" charset="0"/>
                <a:cs typeface="Arial" panose="020B0604020202020204" pitchFamily="34" charset="0"/>
              </a:rPr>
              <a:t>£38,600 for families within London with two or more children</a:t>
            </a:r>
          </a:p>
          <a:p>
            <a:r>
              <a:rPr lang="en-GB" sz="1400">
                <a:latin typeface="Arial" panose="020B0604020202020204" pitchFamily="34" charset="0"/>
                <a:ea typeface="Cambria" panose="02040503050406030204" pitchFamily="18" charset="0"/>
                <a:cs typeface="Arial" panose="020B0604020202020204" pitchFamily="34" charset="0"/>
              </a:rPr>
              <a:t>You cannot have more than £16,000 in savings or investments.</a:t>
            </a:r>
          </a:p>
          <a:p>
            <a:pPr marL="0" indent="0">
              <a:buNone/>
            </a:pPr>
            <a:endParaRPr lang="en-GB" sz="140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3EF510DD-8A08-C463-84E9-80EAD44325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88694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ECE7-0A87-45BC-8F75-BC56D82EFE4E}"/>
              </a:ext>
            </a:extLst>
          </p:cNvPr>
          <p:cNvSpPr>
            <a:spLocks noGrp="1"/>
          </p:cNvSpPr>
          <p:nvPr>
            <p:ph type="title" idx="4294967295"/>
          </p:nvPr>
        </p:nvSpPr>
        <p:spPr>
          <a:xfrm>
            <a:off x="1147762" y="325092"/>
            <a:ext cx="9896475" cy="1033463"/>
          </a:xfrm>
        </p:spPr>
        <p:txBody>
          <a:bodyPr>
            <a:normAutofit/>
          </a:bodyPr>
          <a:lstStyle/>
          <a:p>
            <a:pPr algn="ctr"/>
            <a:r>
              <a:rPr lang="en-GB" sz="4000" b="1">
                <a:latin typeface="Arial" panose="020B0604020202020204" pitchFamily="34" charset="0"/>
                <a:cs typeface="Arial" panose="020B0604020202020204" pitchFamily="34" charset="0"/>
              </a:rPr>
              <a:t>How to apply</a:t>
            </a:r>
          </a:p>
        </p:txBody>
      </p:sp>
      <p:sp>
        <p:nvSpPr>
          <p:cNvPr id="3" name="Content Placeholder 2">
            <a:extLst>
              <a:ext uri="{FF2B5EF4-FFF2-40B4-BE49-F238E27FC236}">
                <a16:creationId xmlns:a16="http://schemas.microsoft.com/office/drawing/2014/main" id="{795358EC-E605-4E8B-9BEC-F9B293A7D878}"/>
              </a:ext>
            </a:extLst>
          </p:cNvPr>
          <p:cNvSpPr>
            <a:spLocks noGrp="1"/>
          </p:cNvSpPr>
          <p:nvPr>
            <p:ph idx="4294967295"/>
          </p:nvPr>
        </p:nvSpPr>
        <p:spPr>
          <a:xfrm>
            <a:off x="1147762" y="2176670"/>
            <a:ext cx="9723437" cy="2982567"/>
          </a:xfrm>
        </p:spPr>
        <p:txBody>
          <a:bodyPr anchor="ctr">
            <a:noAutofit/>
          </a:bodyPr>
          <a:lstStyle/>
          <a:p>
            <a:pPr marL="0" indent="0">
              <a:buNone/>
            </a:pPr>
            <a:r>
              <a:rPr lang="en-GB" sz="1800">
                <a:effectLst/>
                <a:latin typeface="Arial" panose="020B0604020202020204" pitchFamily="34" charset="0"/>
                <a:ea typeface="Arial" panose="020B0604020202020204" pitchFamily="34" charset="0"/>
                <a:cs typeface="Arial" panose="020B0604020202020204" pitchFamily="34" charset="0"/>
              </a:rPr>
              <a:t>The application process is managed by LBHF – all applications need to be made directly to the local authority</a:t>
            </a:r>
            <a:r>
              <a:rPr lang="en-GB" sz="1800">
                <a:latin typeface="Arial" panose="020B0604020202020204" pitchFamily="34" charset="0"/>
                <a:ea typeface="Cambria" panose="02040503050406030204" pitchFamily="18" charset="0"/>
                <a:cs typeface="Arial" panose="020B0604020202020204" pitchFamily="34" charset="0"/>
              </a:rPr>
              <a:t> using the following weblink – </a:t>
            </a:r>
          </a:p>
          <a:p>
            <a:pPr marL="0" indent="0">
              <a:buNone/>
            </a:pPr>
            <a:endParaRPr lang="en-GB" sz="1800">
              <a:latin typeface="Arial" panose="020B0604020202020204" pitchFamily="34" charset="0"/>
              <a:ea typeface="Cambria" panose="02040503050406030204" pitchFamily="18" charset="0"/>
              <a:cs typeface="Arial" panose="020B0604020202020204" pitchFamily="34" charset="0"/>
            </a:endParaRPr>
          </a:p>
          <a:p>
            <a:pPr marL="0" indent="0">
              <a:buNone/>
            </a:pPr>
            <a:r>
              <a:rPr lang="en-GB" sz="1800">
                <a:latin typeface="Arial" panose="020B0604020202020204" pitchFamily="34" charset="0"/>
                <a:ea typeface="Cambria" panose="02040503050406030204" pitchFamily="18" charset="0"/>
                <a:cs typeface="Arial" panose="020B0604020202020204" pitchFamily="34" charset="0"/>
                <a:hlinkClick r:id="rId3"/>
              </a:rPr>
              <a:t>https://tri-borough.cloud.servelec-synergy.com/LBHF/FIS/Synergy/Parents/default.aspx</a:t>
            </a:r>
            <a:endParaRPr lang="en-GB" sz="180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n-GB" sz="180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GB" sz="1800">
                <a:effectLst/>
                <a:latin typeface="Arial" panose="020B0604020202020204" pitchFamily="34" charset="0"/>
                <a:ea typeface="Arial" panose="020B0604020202020204" pitchFamily="34" charset="0"/>
                <a:cs typeface="Arial" panose="020B0604020202020204" pitchFamily="34" charset="0"/>
              </a:rPr>
              <a:t>All applications will be processed within 3 weeks of applying - parent will then receive a letter via email with a 4- or 5-digit reference number confirming whether they are eligible.</a:t>
            </a:r>
          </a:p>
          <a:p>
            <a:pPr marL="0" indent="0">
              <a:buNone/>
            </a:pPr>
            <a:endParaRPr lang="en-GB" sz="1800">
              <a:latin typeface="Arial" panose="020B0604020202020204" pitchFamily="34" charset="0"/>
              <a:ea typeface="Arial" panose="020B0604020202020204" pitchFamily="34" charset="0"/>
              <a:cs typeface="Arial" panose="020B0604020202020204" pitchFamily="34" charset="0"/>
            </a:endParaRPr>
          </a:p>
          <a:p>
            <a:pPr marL="0" indent="0">
              <a:buNone/>
            </a:pPr>
            <a:r>
              <a:rPr lang="en-GB" sz="1800">
                <a:effectLst/>
                <a:latin typeface="Arial" panose="020B0604020202020204" pitchFamily="34" charset="0"/>
                <a:ea typeface="Arial" panose="020B0604020202020204" pitchFamily="34" charset="0"/>
                <a:cs typeface="Arial" panose="020B0604020202020204" pitchFamily="34" charset="0"/>
              </a:rPr>
              <a:t>N.B Applications can only be made once a child reaches 21 months of age.</a:t>
            </a:r>
          </a:p>
          <a:p>
            <a:pPr marL="0" indent="0">
              <a:buNone/>
            </a:pPr>
            <a:endParaRPr lang="en-GB" sz="180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3075895E-ABCA-E74E-6C49-63F6BC3FD0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Tree>
    <p:extLst>
      <p:ext uri="{BB962C8B-B14F-4D97-AF65-F5344CB8AC3E}">
        <p14:creationId xmlns:p14="http://schemas.microsoft.com/office/powerpoint/2010/main" val="191778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06C1B3-33F9-12EB-9AC1-21B9F21C9F16}"/>
              </a:ext>
            </a:extLst>
          </p:cNvPr>
          <p:cNvSpPr txBox="1"/>
          <p:nvPr/>
        </p:nvSpPr>
        <p:spPr>
          <a:xfrm>
            <a:off x="2890630" y="367747"/>
            <a:ext cx="6410739" cy="830997"/>
          </a:xfrm>
          <a:prstGeom prst="rect">
            <a:avLst/>
          </a:prstGeom>
          <a:noFill/>
        </p:spPr>
        <p:txBody>
          <a:bodyPr wrap="square" rtlCol="0">
            <a:spAutoFit/>
          </a:bodyPr>
          <a:lstStyle/>
          <a:p>
            <a:pPr algn="ctr"/>
            <a:r>
              <a:rPr lang="en-GB" sz="4800" b="1">
                <a:latin typeface="Arial" panose="020B0604020202020204" pitchFamily="34" charset="0"/>
                <a:cs typeface="Arial" panose="020B0604020202020204" pitchFamily="34" charset="0"/>
              </a:rPr>
              <a:t>DWP 2 YO List</a:t>
            </a:r>
          </a:p>
        </p:txBody>
      </p:sp>
      <p:pic>
        <p:nvPicPr>
          <p:cNvPr id="3" name="Picture 2">
            <a:extLst>
              <a:ext uri="{FF2B5EF4-FFF2-40B4-BE49-F238E27FC236}">
                <a16:creationId xmlns:a16="http://schemas.microsoft.com/office/drawing/2014/main" id="{CE9248CB-8C18-E66B-FFD3-DEAE07FF7D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765" y="298287"/>
            <a:ext cx="1884170" cy="855390"/>
          </a:xfrm>
          <a:prstGeom prst="rect">
            <a:avLst/>
          </a:prstGeom>
          <a:noFill/>
          <a:ln>
            <a:noFill/>
          </a:ln>
        </p:spPr>
      </p:pic>
      <p:sp>
        <p:nvSpPr>
          <p:cNvPr id="4" name="TextBox 3">
            <a:extLst>
              <a:ext uri="{FF2B5EF4-FFF2-40B4-BE49-F238E27FC236}">
                <a16:creationId xmlns:a16="http://schemas.microsoft.com/office/drawing/2014/main" id="{25FF4C6F-6968-CF0B-2385-FB307939CBE5}"/>
              </a:ext>
            </a:extLst>
          </p:cNvPr>
          <p:cNvSpPr txBox="1"/>
          <p:nvPr/>
        </p:nvSpPr>
        <p:spPr>
          <a:xfrm>
            <a:off x="1461052" y="2425148"/>
            <a:ext cx="9402418" cy="3046988"/>
          </a:xfrm>
          <a:prstGeom prst="rect">
            <a:avLst/>
          </a:prstGeom>
          <a:noFill/>
        </p:spPr>
        <p:txBody>
          <a:bodyPr wrap="square" rtlCol="0">
            <a:spAutoFit/>
          </a:bodyPr>
          <a:lstStyle/>
          <a:p>
            <a:r>
              <a:rPr lang="en-GB" sz="2400">
                <a:latin typeface="Arial" panose="020B0604020202020204" pitchFamily="34" charset="0"/>
                <a:ea typeface="Arial" panose="020B0604020202020204" pitchFamily="34" charset="0"/>
                <a:cs typeface="Arial" panose="020B0604020202020204" pitchFamily="34" charset="0"/>
              </a:rPr>
              <a:t>H&amp;F</a:t>
            </a:r>
            <a:r>
              <a:rPr lang="en-GB" sz="2400">
                <a:effectLst/>
                <a:latin typeface="Arial" panose="020B0604020202020204" pitchFamily="34" charset="0"/>
                <a:ea typeface="Arial" panose="020B0604020202020204" pitchFamily="34" charset="0"/>
                <a:cs typeface="Arial" panose="020B0604020202020204" pitchFamily="34" charset="0"/>
              </a:rPr>
              <a:t> receive a list of families with 2-year-old children, from the Department for Working Pensions (DWP) that are </a:t>
            </a:r>
            <a:r>
              <a:rPr lang="en-GB" sz="2400" u="sng">
                <a:effectLst/>
                <a:latin typeface="Arial" panose="020B0604020202020204" pitchFamily="34" charset="0"/>
                <a:ea typeface="Arial" panose="020B0604020202020204" pitchFamily="34" charset="0"/>
                <a:cs typeface="Arial" panose="020B0604020202020204" pitchFamily="34" charset="0"/>
              </a:rPr>
              <a:t>potentially</a:t>
            </a:r>
            <a:r>
              <a:rPr lang="en-GB" sz="2400">
                <a:effectLst/>
                <a:latin typeface="Arial" panose="020B0604020202020204" pitchFamily="34" charset="0"/>
                <a:ea typeface="Arial" panose="020B0604020202020204" pitchFamily="34" charset="0"/>
                <a:cs typeface="Arial" panose="020B0604020202020204" pitchFamily="34" charset="0"/>
              </a:rPr>
              <a:t> eligible to receive the 2-year-old, 15-hour entitlement for supported families.</a:t>
            </a:r>
          </a:p>
          <a:p>
            <a:endParaRPr lang="en-GB" sz="2400">
              <a:latin typeface="Arial" panose="020B0604020202020204" pitchFamily="34" charset="0"/>
              <a:ea typeface="Arial" panose="020B0604020202020204" pitchFamily="34" charset="0"/>
              <a:cs typeface="Arial" panose="020B0604020202020204" pitchFamily="34" charset="0"/>
            </a:endParaRPr>
          </a:p>
          <a:p>
            <a:endParaRPr lang="en-GB" sz="2400">
              <a:latin typeface="Arial" panose="020B0604020202020204" pitchFamily="34" charset="0"/>
              <a:ea typeface="Arial" panose="020B0604020202020204" pitchFamily="34" charset="0"/>
              <a:cs typeface="Arial" panose="020B0604020202020204" pitchFamily="34" charset="0"/>
            </a:endParaRPr>
          </a:p>
          <a:p>
            <a:r>
              <a:rPr lang="en-GB" sz="2400">
                <a:effectLst/>
                <a:latin typeface="Arial" panose="020B0604020202020204" pitchFamily="34" charset="0"/>
                <a:ea typeface="Arial" panose="020B0604020202020204" pitchFamily="34" charset="0"/>
                <a:cs typeface="Arial" panose="020B0604020202020204" pitchFamily="34" charset="0"/>
              </a:rPr>
              <a:t>We use this information to contact those families, informing them of the 2-year-old entitlement and encourage them to make an application.</a:t>
            </a:r>
          </a:p>
        </p:txBody>
      </p:sp>
    </p:spTree>
    <p:extLst>
      <p:ext uri="{BB962C8B-B14F-4D97-AF65-F5344CB8AC3E}">
        <p14:creationId xmlns:p14="http://schemas.microsoft.com/office/powerpoint/2010/main" val="429938866"/>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3664</Words>
  <Application>Microsoft Office PowerPoint</Application>
  <PresentationFormat>Widescreen</PresentationFormat>
  <Paragraphs>455</Paragraphs>
  <Slides>34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vt:lpstr>
      <vt:lpstr>1_Office Theme</vt:lpstr>
      <vt:lpstr>Early Years Entitlements &amp; Synergy Portal Overview</vt:lpstr>
      <vt:lpstr>What we will cover</vt:lpstr>
      <vt:lpstr>9-23 Months Funded Childcare</vt:lpstr>
      <vt:lpstr>Eligibility Criteria</vt:lpstr>
      <vt:lpstr>How to apply</vt:lpstr>
      <vt:lpstr>2-Year-Old Funded Childcare (families receiving additional support)</vt:lpstr>
      <vt:lpstr>Eligibility Criteria</vt:lpstr>
      <vt:lpstr>How to apply</vt:lpstr>
      <vt:lpstr>PowerPoint Presentation</vt:lpstr>
      <vt:lpstr>2-Year-Old Funded Childcare (working families)</vt:lpstr>
      <vt:lpstr>Eligibility Criteria</vt:lpstr>
      <vt:lpstr>How to apply</vt:lpstr>
      <vt:lpstr>3- &amp; 4-Year-Old Funded Childcare (Universal Offer)</vt:lpstr>
      <vt:lpstr>How to apply</vt:lpstr>
      <vt:lpstr>3- &amp; 4-Year Olds Funded Childcare (Extended Entitlement)</vt:lpstr>
      <vt:lpstr>Eligibility Criteria</vt:lpstr>
      <vt:lpstr>How to apply</vt:lpstr>
      <vt:lpstr>PowerPoint Presentation</vt:lpstr>
      <vt:lpstr>PowerPoint Presentation</vt:lpstr>
      <vt:lpstr>Disability Access Fund (DAF)</vt:lpstr>
      <vt:lpstr>Early Years Pupil Premium (EYPP)</vt:lpstr>
      <vt:lpstr>Eligibility Criteria</vt:lpstr>
      <vt:lpstr>Number of weeks per term</vt:lpstr>
      <vt:lpstr>SEN Inclusion Fund (SENIF)</vt:lpstr>
      <vt:lpstr>Carry Forward Procedure</vt:lpstr>
      <vt:lpstr>Child Weightings / Supplements</vt:lpstr>
      <vt:lpstr>Funding Rates for 2024/2025</vt:lpstr>
      <vt:lpstr>DRAFT Early Years Funding Rates 2025/26 Payable from April 2025 (TBC February 2025)</vt:lpstr>
      <vt:lpstr>Deprivation supplements all offers</vt:lpstr>
      <vt:lpstr>How to claim EY entitlements</vt:lpstr>
      <vt:lpstr>Estimates vs Actuals</vt:lpstr>
      <vt:lpstr>Headcount dates for 2024/2025</vt:lpstr>
      <vt:lpstr>How to register to offer funding</vt:lpstr>
      <vt:lpstr>Any Questions?  Feedback survey - https://forms.office.com/Pages/ResponsePage.aspx?id=FcHYUH-3lUOjujtAfK8NiIBUgHTUYHNNmdclTa-7yuZUQjlFWUE3SVBPMlBTWjJJQVhERzU5MUNOTy4u    Childcare costs survey –  https://forms.office.com/pages/responsepage.aspx?id=FcHYUH-3lUOjujtAfK8NiH8uFUVccqxLhqqHJq4JdNBUNURFMDYzOTc0TVUwMjlLNkFBT00zMjBXTyQlQCN0PWcu&amp;route=shorturl     Early Years Funding Officer - Renee.Daley@lbhf.gov.uk</vt:lpstr>
    </vt:vector>
  </TitlesOfParts>
  <Company>LBHF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Entitlements Overview</dc:title>
  <dc:creator>Daley Renee: H&amp;F</dc:creator>
  <cp:lastModifiedBy>Barrow Tracy: H&amp;F</cp:lastModifiedBy>
  <cp:revision>2</cp:revision>
  <dcterms:created xsi:type="dcterms:W3CDTF">2023-08-24T08:40:08Z</dcterms:created>
  <dcterms:modified xsi:type="dcterms:W3CDTF">2025-01-23T15:29:28Z</dcterms:modified>
</cp:coreProperties>
</file>