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5018" y="199505"/>
            <a:ext cx="8212974" cy="63176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3302" y="298830"/>
            <a:ext cx="505739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6209" y="1296161"/>
            <a:ext cx="8031581" cy="2954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dmissions.org.uk/" TargetMode="External"/><Relationship Id="rId2" Type="http://schemas.openxmlformats.org/officeDocument/2006/relationships/hyperlink" Target="http://www.lbhf.gov.uk/school/admissio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.admissions@lbhf.gov.u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.admissions@lbhf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bhf.gov.uk/sites/default/files/section_attachments/hf_secondary_hints_and_tips_2023_pdf.pdf" TargetMode="External"/><Relationship Id="rId2" Type="http://schemas.openxmlformats.org/officeDocument/2006/relationships/hyperlink" Target="https://www.lbhf.gov.uk/children-and-young-people/schools-and-colleges/school-admissions/transfer-secondary-school-20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hool.admissions@lbhf.gov.uk" TargetMode="External"/><Relationship Id="rId4" Type="http://schemas.openxmlformats.org/officeDocument/2006/relationships/hyperlink" Target="https://www.lbhf.gov.uk/sites/default/files/section_attachments/moving_on_up_2023_web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406" y="2939327"/>
            <a:ext cx="6863080" cy="2290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3200" b="1" dirty="0">
                <a:solidFill>
                  <a:srgbClr val="2C56FF"/>
                </a:solidFill>
                <a:latin typeface="Arial"/>
                <a:cs typeface="Arial"/>
              </a:rPr>
              <a:t>Hammersmith</a:t>
            </a:r>
            <a:r>
              <a:rPr sz="3200" b="1" spc="-45" dirty="0">
                <a:solidFill>
                  <a:srgbClr val="2C56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C56FF"/>
                </a:solidFill>
                <a:latin typeface="Arial"/>
                <a:cs typeface="Arial"/>
              </a:rPr>
              <a:t>and</a:t>
            </a:r>
            <a:r>
              <a:rPr sz="3200" b="1" spc="-55" dirty="0">
                <a:solidFill>
                  <a:srgbClr val="2C56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2C56FF"/>
                </a:solidFill>
                <a:latin typeface="Arial"/>
                <a:cs typeface="Arial"/>
              </a:rPr>
              <a:t>Fulham </a:t>
            </a:r>
            <a:r>
              <a:rPr sz="3200" b="1" dirty="0">
                <a:solidFill>
                  <a:srgbClr val="2C56FF"/>
                </a:solidFill>
                <a:latin typeface="Arial"/>
                <a:cs typeface="Arial"/>
              </a:rPr>
              <a:t>Secondary</a:t>
            </a:r>
            <a:r>
              <a:rPr sz="3200" b="1" spc="-65" dirty="0">
                <a:solidFill>
                  <a:srgbClr val="2C56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C56FF"/>
                </a:solidFill>
                <a:latin typeface="Arial"/>
                <a:cs typeface="Arial"/>
              </a:rPr>
              <a:t>School</a:t>
            </a:r>
            <a:r>
              <a:rPr sz="3200" b="1" spc="-40" dirty="0">
                <a:solidFill>
                  <a:srgbClr val="2C56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C56FF"/>
                </a:solidFill>
                <a:latin typeface="Arial"/>
                <a:cs typeface="Arial"/>
              </a:rPr>
              <a:t>transfer</a:t>
            </a:r>
            <a:r>
              <a:rPr sz="3200" b="1" spc="-35" dirty="0">
                <a:solidFill>
                  <a:srgbClr val="2C56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2C56FF"/>
                </a:solidFill>
                <a:latin typeface="Arial"/>
                <a:cs typeface="Arial"/>
              </a:rPr>
              <a:t>process</a:t>
            </a:r>
            <a:endParaRPr lang="en-GB" sz="3200" b="1" spc="-10" dirty="0">
              <a:solidFill>
                <a:srgbClr val="2C56FF"/>
              </a:solidFill>
              <a:latin typeface="Arial"/>
              <a:cs typeface="Arial"/>
            </a:endParaRPr>
          </a:p>
          <a:p>
            <a:pPr marL="12700" marR="5080">
              <a:lnSpc>
                <a:spcPct val="120100"/>
              </a:lnSpc>
              <a:spcBef>
                <a:spcPts val="100"/>
              </a:spcBef>
            </a:pP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GB" sz="3200" spc="-10" dirty="0">
                <a:solidFill>
                  <a:srgbClr val="FF0000"/>
                </a:solidFill>
                <a:latin typeface="Arial"/>
                <a:cs typeface="Arial"/>
              </a:rPr>
              <a:t>(for admission in 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202</a:t>
            </a:r>
            <a:r>
              <a:rPr lang="en-GB" sz="3200" b="1" spc="-10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/2</a:t>
            </a:r>
            <a:r>
              <a:rPr lang="en-GB" sz="3200" b="1" spc="-10" dirty="0">
                <a:solidFill>
                  <a:srgbClr val="FF0000"/>
                </a:solidFill>
                <a:latin typeface="Arial"/>
                <a:cs typeface="Arial"/>
              </a:rPr>
              <a:t>4)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581810"/>
            <a:ext cx="7957184" cy="425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4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Although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may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want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check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out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any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previous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Ofsted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reports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about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remember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these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very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out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date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how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</a:t>
            </a:r>
            <a:r>
              <a:rPr sz="1900" spc="50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doing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now?</a:t>
            </a:r>
            <a:endParaRPr sz="1900">
              <a:latin typeface="Arial"/>
              <a:cs typeface="Arial"/>
            </a:endParaRPr>
          </a:p>
          <a:p>
            <a:pPr marL="354965" marR="198120" indent="-342900">
              <a:lnSpc>
                <a:spcPct val="14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Education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should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never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solely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concerned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GCSE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results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are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children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meet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when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visit,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happy,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confident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proud</a:t>
            </a:r>
            <a:r>
              <a:rPr sz="1900" spc="-25" dirty="0">
                <a:latin typeface="Arial"/>
                <a:cs typeface="Arial"/>
              </a:rPr>
              <a:t> of </a:t>
            </a:r>
            <a:r>
              <a:rPr sz="1900" dirty="0">
                <a:latin typeface="Arial"/>
                <a:cs typeface="Arial"/>
              </a:rPr>
              <a:t>their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school?</a:t>
            </a:r>
            <a:endParaRPr sz="1900">
              <a:latin typeface="Arial"/>
              <a:cs typeface="Arial"/>
            </a:endParaRPr>
          </a:p>
          <a:p>
            <a:pPr marL="354965" marR="361950" indent="-342900">
              <a:lnSpc>
                <a:spcPct val="1401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Although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modern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facilities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buildings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impressive,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schools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less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well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equipped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still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excellent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other </a:t>
            </a:r>
            <a:r>
              <a:rPr sz="1900" dirty="0">
                <a:latin typeface="Arial"/>
                <a:cs typeface="Arial"/>
              </a:rPr>
              <a:t>important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benefits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…….once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made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choices,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its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time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apply!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1747" y="464261"/>
            <a:ext cx="2080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….</a:t>
            </a:r>
            <a:r>
              <a:rPr spc="-6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20" dirty="0"/>
              <a:t>more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740" y="1242212"/>
            <a:ext cx="7959725" cy="4485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328930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  <a:tab pos="205105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submit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secondary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any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time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after </a:t>
            </a:r>
            <a:r>
              <a:rPr sz="1900" dirty="0">
                <a:latin typeface="Arial"/>
                <a:cs typeface="Arial"/>
              </a:rPr>
              <a:t>September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1</a:t>
            </a:r>
            <a:r>
              <a:rPr sz="1875" spc="-37" baseline="26666" dirty="0">
                <a:latin typeface="Arial"/>
                <a:cs typeface="Arial"/>
              </a:rPr>
              <a:t>st</a:t>
            </a:r>
            <a:r>
              <a:rPr sz="1875" baseline="26666" dirty="0">
                <a:latin typeface="Arial"/>
                <a:cs typeface="Arial"/>
              </a:rPr>
              <a:t>	</a:t>
            </a:r>
            <a:r>
              <a:rPr sz="1900" dirty="0">
                <a:latin typeface="Arial"/>
                <a:cs typeface="Arial"/>
              </a:rPr>
              <a:t>-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‘</a:t>
            </a:r>
            <a:r>
              <a:rPr sz="1900" i="1" dirty="0">
                <a:latin typeface="Arial"/>
                <a:cs typeface="Arial"/>
              </a:rPr>
              <a:t>Moving</a:t>
            </a:r>
            <a:r>
              <a:rPr sz="1900" i="1" spc="-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on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Up</a:t>
            </a:r>
            <a:r>
              <a:rPr sz="1900" dirty="0">
                <a:latin typeface="Arial"/>
                <a:cs typeface="Arial"/>
              </a:rPr>
              <a:t>’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available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line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help</a:t>
            </a:r>
            <a:r>
              <a:rPr sz="1900" spc="-20" dirty="0">
                <a:latin typeface="Arial"/>
                <a:cs typeface="Arial"/>
              </a:rPr>
              <a:t> with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choices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but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visit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well</a:t>
            </a:r>
            <a:endParaRPr sz="1900">
              <a:latin typeface="Arial"/>
              <a:cs typeface="Arial"/>
            </a:endParaRPr>
          </a:p>
          <a:p>
            <a:pPr marL="405765" marR="893444" indent="-342900">
              <a:lnSpc>
                <a:spcPct val="150000"/>
              </a:lnSpc>
              <a:spcBef>
                <a:spcPts val="455"/>
              </a:spcBef>
              <a:buChar char="•"/>
              <a:tabLst>
                <a:tab pos="405765" algn="l"/>
                <a:tab pos="406400" algn="l"/>
                <a:tab pos="3390900" algn="l"/>
              </a:tabLst>
            </a:pPr>
            <a:r>
              <a:rPr sz="1900" dirty="0">
                <a:latin typeface="Arial"/>
                <a:cs typeface="Arial"/>
              </a:rPr>
              <a:t>It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easy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line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check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home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address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in </a:t>
            </a:r>
            <a:r>
              <a:rPr sz="1900" dirty="0">
                <a:latin typeface="Arial"/>
                <a:cs typeface="Arial"/>
              </a:rPr>
              <a:t>Hammersmith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Fulham</a:t>
            </a:r>
            <a:r>
              <a:rPr sz="1900" dirty="0">
                <a:latin typeface="Arial"/>
                <a:cs typeface="Arial"/>
              </a:rPr>
              <a:t>	and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at </a:t>
            </a:r>
            <a:r>
              <a:rPr sz="19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www.lbhf.gov.uk/school/admissions</a:t>
            </a:r>
            <a:r>
              <a:rPr sz="1900" spc="6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go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direct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to </a:t>
            </a:r>
            <a:r>
              <a:rPr sz="19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www.eadmissions.org.uk</a:t>
            </a:r>
            <a:endParaRPr sz="1900">
              <a:latin typeface="Arial"/>
              <a:cs typeface="Arial"/>
            </a:endParaRPr>
          </a:p>
          <a:p>
            <a:pPr marL="405765" marR="17780" indent="-342900">
              <a:lnSpc>
                <a:spcPct val="150100"/>
              </a:lnSpc>
              <a:spcBef>
                <a:spcPts val="455"/>
              </a:spcBef>
              <a:buChar char="•"/>
              <a:tabLst>
                <a:tab pos="405765" algn="l"/>
                <a:tab pos="406400" algn="l"/>
              </a:tabLst>
            </a:pPr>
            <a:r>
              <a:rPr sz="1900" dirty="0">
                <a:latin typeface="Arial"/>
                <a:cs typeface="Arial"/>
              </a:rPr>
              <a:t>Register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create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account,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follow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instructions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complete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line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form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current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help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you </a:t>
            </a:r>
            <a:r>
              <a:rPr sz="1900" dirty="0">
                <a:latin typeface="Arial"/>
                <a:cs typeface="Arial"/>
              </a:rPr>
              <a:t>experience</a:t>
            </a:r>
            <a:r>
              <a:rPr sz="1900" spc="-7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difficulties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5985" y="464261"/>
            <a:ext cx="3352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Doing</a:t>
            </a:r>
            <a:r>
              <a:rPr spc="-4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application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838" y="356742"/>
            <a:ext cx="3350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Doing</a:t>
            </a:r>
            <a:r>
              <a:rPr spc="-4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spc="-10" dirty="0"/>
              <a:t>application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00790"/>
            <a:ext cx="8195945" cy="4828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0" marR="93980" indent="-343535">
              <a:lnSpc>
                <a:spcPct val="150100"/>
              </a:lnSpc>
              <a:spcBef>
                <a:spcPts val="105"/>
              </a:spcBef>
              <a:buChar char="•"/>
              <a:tabLst>
                <a:tab pos="431800" algn="l"/>
                <a:tab pos="432434" algn="l"/>
              </a:tabLst>
            </a:pPr>
            <a:r>
              <a:rPr sz="1800" dirty="0">
                <a:latin typeface="Arial"/>
                <a:cs typeface="Arial"/>
              </a:rPr>
              <a:t>Applying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line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means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change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preferences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up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until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11.59pm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October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31</a:t>
            </a:r>
            <a:r>
              <a:rPr sz="1800" baseline="25462" dirty="0">
                <a:latin typeface="Arial"/>
                <a:cs typeface="Arial"/>
              </a:rPr>
              <a:t>st</a:t>
            </a:r>
            <a:r>
              <a:rPr sz="1800" spc="247" baseline="25462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remember 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resubmit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once you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 </a:t>
            </a:r>
            <a:r>
              <a:rPr sz="1800" spc="-20" dirty="0">
                <a:latin typeface="Arial"/>
                <a:cs typeface="Arial"/>
              </a:rPr>
              <a:t>made </a:t>
            </a:r>
            <a:r>
              <a:rPr sz="1800" spc="-10" dirty="0">
                <a:latin typeface="Arial"/>
                <a:cs typeface="Arial"/>
              </a:rPr>
              <a:t>changes!</a:t>
            </a:r>
            <a:endParaRPr sz="1800">
              <a:latin typeface="Arial"/>
              <a:cs typeface="Arial"/>
            </a:endParaRPr>
          </a:p>
          <a:p>
            <a:pPr marL="431800" indent="-343535">
              <a:lnSpc>
                <a:spcPct val="100000"/>
              </a:lnSpc>
              <a:spcBef>
                <a:spcPts val="1510"/>
              </a:spcBef>
              <a:buChar char="•"/>
              <a:tabLst>
                <a:tab pos="431800" algn="l"/>
                <a:tab pos="432434" algn="l"/>
              </a:tabLst>
            </a:pPr>
            <a:r>
              <a:rPr sz="1800" spc="-25" dirty="0">
                <a:latin typeface="Arial"/>
                <a:cs typeface="Arial"/>
              </a:rPr>
              <a:t>You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attach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additional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documents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line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automatically</a:t>
            </a:r>
            <a:endParaRPr sz="1800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Arial"/>
                <a:cs typeface="Arial"/>
              </a:rPr>
              <a:t>receive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confirmation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email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submit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application</a:t>
            </a:r>
            <a:endParaRPr sz="1800">
              <a:latin typeface="Arial"/>
              <a:cs typeface="Arial"/>
            </a:endParaRPr>
          </a:p>
          <a:p>
            <a:pPr marL="431800" indent="-343535">
              <a:lnSpc>
                <a:spcPct val="100000"/>
              </a:lnSpc>
              <a:spcBef>
                <a:spcPts val="1515"/>
              </a:spcBef>
              <a:buChar char="•"/>
              <a:tabLst>
                <a:tab pos="431800" algn="l"/>
                <a:tab pos="432434" algn="l"/>
              </a:tabLst>
            </a:pPr>
            <a:r>
              <a:rPr sz="1800" spc="-25" dirty="0">
                <a:latin typeface="Arial"/>
                <a:cs typeface="Arial"/>
              </a:rPr>
              <a:t>You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register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mobile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phone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number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receive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reminder</a:t>
            </a:r>
            <a:r>
              <a:rPr sz="1800" spc="-10" dirty="0">
                <a:latin typeface="Arial"/>
                <a:cs typeface="Arial"/>
              </a:rPr>
              <a:t> alerts</a:t>
            </a:r>
            <a:endParaRPr sz="1800">
              <a:latin typeface="Arial"/>
              <a:cs typeface="Arial"/>
            </a:endParaRPr>
          </a:p>
          <a:p>
            <a:pPr marL="431800" indent="-343535">
              <a:lnSpc>
                <a:spcPct val="100000"/>
              </a:lnSpc>
              <a:spcBef>
                <a:spcPts val="1510"/>
              </a:spcBef>
              <a:buChar char="•"/>
              <a:tabLst>
                <a:tab pos="431800" algn="l"/>
                <a:tab pos="432434" algn="l"/>
              </a:tabLst>
            </a:pPr>
            <a:r>
              <a:rPr sz="1800" spc="-25" dirty="0">
                <a:latin typeface="Arial"/>
                <a:cs typeface="Arial"/>
              </a:rPr>
              <a:t>You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 receive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email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informing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outcome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available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Arial"/>
                <a:cs typeface="Arial"/>
              </a:rPr>
              <a:t>line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during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evening March</a:t>
            </a:r>
            <a:r>
              <a:rPr sz="1800" spc="-25" dirty="0">
                <a:latin typeface="Arial"/>
                <a:cs typeface="Arial"/>
              </a:rPr>
              <a:t> 1</a:t>
            </a:r>
            <a:r>
              <a:rPr sz="1800" spc="-37" baseline="25462" dirty="0">
                <a:latin typeface="Arial"/>
                <a:cs typeface="Arial"/>
              </a:rPr>
              <a:t>st</a:t>
            </a:r>
            <a:endParaRPr sz="1800" baseline="25462">
              <a:latin typeface="Arial"/>
              <a:cs typeface="Arial"/>
            </a:endParaRPr>
          </a:p>
          <a:p>
            <a:pPr marL="431800" indent="-343535">
              <a:lnSpc>
                <a:spcPct val="100000"/>
              </a:lnSpc>
              <a:spcBef>
                <a:spcPts val="1510"/>
              </a:spcBef>
              <a:buChar char="•"/>
              <a:tabLst>
                <a:tab pos="431800" algn="l"/>
                <a:tab pos="432434" algn="l"/>
              </a:tabLst>
            </a:pPr>
            <a:r>
              <a:rPr sz="1800" spc="-25" dirty="0">
                <a:latin typeface="Arial"/>
                <a:cs typeface="Arial"/>
              </a:rPr>
              <a:t>You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accept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decline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school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place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line</a:t>
            </a:r>
            <a:endParaRPr sz="1800">
              <a:latin typeface="Arial"/>
              <a:cs typeface="Arial"/>
            </a:endParaRPr>
          </a:p>
          <a:p>
            <a:pPr marL="431800" marR="116205" indent="-343535">
              <a:lnSpc>
                <a:spcPct val="150000"/>
              </a:lnSpc>
              <a:spcBef>
                <a:spcPts val="434"/>
              </a:spcBef>
              <a:buChar char="•"/>
              <a:tabLst>
                <a:tab pos="431800" algn="l"/>
                <a:tab pos="432434" algn="l"/>
                <a:tab pos="1296035" algn="l"/>
              </a:tabLst>
            </a:pPr>
            <a:r>
              <a:rPr sz="1800" dirty="0">
                <a:latin typeface="Arial"/>
                <a:cs typeface="Arial"/>
              </a:rPr>
              <a:t>But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 can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still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paper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application form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School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Admissions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you </a:t>
            </a:r>
            <a:r>
              <a:rPr sz="1800" dirty="0">
                <a:latin typeface="Arial"/>
                <a:cs typeface="Arial"/>
              </a:rPr>
              <a:t>prefer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	telephone: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020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8753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1085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email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school.admissions@lbhf.gov.uk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55928"/>
            <a:ext cx="7745095" cy="4717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11125" indent="-342900">
              <a:lnSpc>
                <a:spcPct val="13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Although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staff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Hammersmith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Fulham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responsible</a:t>
            </a:r>
            <a:r>
              <a:rPr sz="1900" spc="-25" dirty="0">
                <a:latin typeface="Arial"/>
                <a:cs typeface="Arial"/>
              </a:rPr>
              <a:t> for </a:t>
            </a:r>
            <a:r>
              <a:rPr sz="1900" dirty="0">
                <a:latin typeface="Arial"/>
                <a:cs typeface="Arial"/>
              </a:rPr>
              <a:t>ensuring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all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our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resident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processed,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admissions </a:t>
            </a:r>
            <a:r>
              <a:rPr sz="1900" dirty="0">
                <a:latin typeface="Arial"/>
                <a:cs typeface="Arial"/>
              </a:rPr>
              <a:t>process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7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coordinated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across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London</a:t>
            </a:r>
            <a:endParaRPr sz="1900">
              <a:latin typeface="Arial"/>
              <a:cs typeface="Arial"/>
            </a:endParaRPr>
          </a:p>
          <a:p>
            <a:pPr marL="354965" marR="156210" indent="-342900">
              <a:lnSpc>
                <a:spcPct val="13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Between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closing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date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date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lot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work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goes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to </a:t>
            </a:r>
            <a:r>
              <a:rPr sz="1900" dirty="0">
                <a:latin typeface="Arial"/>
                <a:cs typeface="Arial"/>
              </a:rPr>
              <a:t>ensure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processed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fairly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line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published </a:t>
            </a:r>
            <a:r>
              <a:rPr sz="1900" dirty="0">
                <a:latin typeface="Arial"/>
                <a:cs typeface="Arial"/>
              </a:rPr>
              <a:t>admissions</a:t>
            </a:r>
            <a:r>
              <a:rPr sz="1900" spc="-1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criteria</a:t>
            </a:r>
            <a:endParaRPr sz="1900">
              <a:latin typeface="Arial"/>
              <a:cs typeface="Arial"/>
            </a:endParaRPr>
          </a:p>
          <a:p>
            <a:pPr marL="354965" marR="79375" indent="-342900">
              <a:lnSpc>
                <a:spcPct val="13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Pan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London</a:t>
            </a:r>
            <a:r>
              <a:rPr sz="1900" spc="-1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Admissions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board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does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give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50" dirty="0">
                <a:latin typeface="Arial"/>
                <a:cs typeface="Arial"/>
              </a:rPr>
              <a:t>a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priority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because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parent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chosen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particular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as </a:t>
            </a:r>
            <a:r>
              <a:rPr sz="1900" dirty="0">
                <a:latin typeface="Arial"/>
                <a:cs typeface="Arial"/>
              </a:rPr>
              <a:t>their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first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choice</a:t>
            </a:r>
            <a:endParaRPr sz="1900">
              <a:latin typeface="Arial"/>
              <a:cs typeface="Arial"/>
            </a:endParaRPr>
          </a:p>
          <a:p>
            <a:pPr marL="354965" marR="5080" indent="-342900">
              <a:lnSpc>
                <a:spcPct val="13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  <a:tab pos="1847850" algn="l"/>
                <a:tab pos="4346575" algn="l"/>
              </a:tabLst>
            </a:pP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system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takes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into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consideration</a:t>
            </a:r>
            <a:r>
              <a:rPr sz="1900" dirty="0">
                <a:latin typeface="Arial"/>
                <a:cs typeface="Arial"/>
              </a:rPr>
              <a:t>	all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named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form</a:t>
            </a:r>
            <a:r>
              <a:rPr sz="1900" dirty="0">
                <a:latin typeface="Arial"/>
                <a:cs typeface="Arial"/>
              </a:rPr>
              <a:t>	-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first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choice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oversubscribed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be </a:t>
            </a:r>
            <a:r>
              <a:rPr sz="1900" dirty="0">
                <a:latin typeface="Arial"/>
                <a:cs typeface="Arial"/>
              </a:rPr>
              <a:t>allocated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there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8742" y="298830"/>
            <a:ext cx="3447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What</a:t>
            </a:r>
            <a:r>
              <a:rPr spc="-90" dirty="0"/>
              <a:t> </a:t>
            </a:r>
            <a:r>
              <a:rPr dirty="0"/>
              <a:t>happens</a:t>
            </a:r>
            <a:r>
              <a:rPr spc="-75" dirty="0"/>
              <a:t> </a:t>
            </a:r>
            <a:r>
              <a:rPr spc="-10" dirty="0"/>
              <a:t>next…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8742" y="298830"/>
            <a:ext cx="34467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…What</a:t>
            </a:r>
            <a:r>
              <a:rPr spc="-100" dirty="0"/>
              <a:t> </a:t>
            </a:r>
            <a:r>
              <a:rPr dirty="0"/>
              <a:t>happens</a:t>
            </a:r>
            <a:r>
              <a:rPr spc="-95" dirty="0"/>
              <a:t> </a:t>
            </a:r>
            <a:r>
              <a:rPr spc="-20" dirty="0"/>
              <a:t>next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55775"/>
            <a:ext cx="7714615" cy="4370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If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oversubscribed,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criteria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applied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299085" marR="1524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Once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system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worked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out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which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form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you </a:t>
            </a:r>
            <a:r>
              <a:rPr sz="1900" dirty="0">
                <a:latin typeface="Arial"/>
                <a:cs typeface="Arial"/>
              </a:rPr>
              <a:t>qualify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for,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only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admissions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team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look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at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order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preference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299085" marR="40259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offered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highest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preference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choice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has</a:t>
            </a:r>
            <a:r>
              <a:rPr sz="1900" spc="-50" dirty="0">
                <a:latin typeface="Arial"/>
                <a:cs typeface="Arial"/>
              </a:rPr>
              <a:t> a </a:t>
            </a:r>
            <a:r>
              <a:rPr sz="1900" spc="-10" dirty="0">
                <a:latin typeface="Arial"/>
                <a:cs typeface="Arial"/>
              </a:rPr>
              <a:t>vacancy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accept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still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waiting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list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higher</a:t>
            </a:r>
            <a:endParaRPr sz="19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preference</a:t>
            </a:r>
            <a:r>
              <a:rPr sz="1900" spc="-9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If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accept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made,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need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let</a:t>
            </a:r>
            <a:r>
              <a:rPr sz="1900" spc="-25" dirty="0">
                <a:latin typeface="Arial"/>
                <a:cs typeface="Arial"/>
              </a:rPr>
              <a:t> the </a:t>
            </a:r>
            <a:r>
              <a:rPr sz="1900" spc="-10" dirty="0">
                <a:latin typeface="Arial"/>
                <a:cs typeface="Arial"/>
              </a:rPr>
              <a:t>School</a:t>
            </a:r>
            <a:r>
              <a:rPr sz="1900" spc="-1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Admissions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team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know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what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plans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making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educate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child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040" y="1267205"/>
            <a:ext cx="7966075" cy="4967322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18465" marR="397510" indent="-342900">
              <a:lnSpc>
                <a:spcPts val="2050"/>
              </a:lnSpc>
              <a:spcBef>
                <a:spcPts val="355"/>
              </a:spcBef>
              <a:buFont typeface="Arial"/>
              <a:buChar char="•"/>
              <a:tabLst>
                <a:tab pos="418465" algn="l"/>
                <a:tab pos="419100" algn="l"/>
                <a:tab pos="2145665" algn="l"/>
              </a:tabLst>
            </a:pPr>
            <a:r>
              <a:rPr sz="1900" b="1" dirty="0">
                <a:latin typeface="Arial"/>
                <a:cs typeface="Arial"/>
              </a:rPr>
              <a:t>September</a:t>
            </a:r>
            <a:r>
              <a:rPr sz="1900" b="1" spc="-85" dirty="0">
                <a:latin typeface="Arial"/>
                <a:cs typeface="Arial"/>
              </a:rPr>
              <a:t> </a:t>
            </a:r>
            <a:r>
              <a:rPr sz="1900" b="1" spc="-25" dirty="0">
                <a:latin typeface="Arial"/>
                <a:cs typeface="Arial"/>
              </a:rPr>
              <a:t>1</a:t>
            </a:r>
            <a:r>
              <a:rPr sz="1875" b="1" spc="-37" baseline="26666" dirty="0">
                <a:latin typeface="Arial"/>
                <a:cs typeface="Arial"/>
              </a:rPr>
              <a:t>st</a:t>
            </a:r>
            <a:r>
              <a:rPr sz="1875" b="1" baseline="26666" dirty="0">
                <a:latin typeface="Arial"/>
                <a:cs typeface="Arial"/>
              </a:rPr>
              <a:t>	</a:t>
            </a:r>
            <a:r>
              <a:rPr sz="1900" dirty="0">
                <a:latin typeface="Arial"/>
                <a:cs typeface="Arial"/>
              </a:rPr>
              <a:t>-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secondary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process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opens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-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read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 </a:t>
            </a:r>
            <a:r>
              <a:rPr sz="1900" i="1" dirty="0">
                <a:latin typeface="Arial"/>
                <a:cs typeface="Arial"/>
              </a:rPr>
              <a:t>‘Moving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on</a:t>
            </a:r>
            <a:r>
              <a:rPr sz="1900" i="1" spc="-5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Up’</a:t>
            </a:r>
            <a:r>
              <a:rPr sz="1900" i="1" spc="-1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information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arrange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attend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open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days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any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interested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in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 dirty="0">
              <a:latin typeface="Arial"/>
              <a:cs typeface="Arial"/>
            </a:endParaRPr>
          </a:p>
          <a:p>
            <a:pPr marL="418465" marR="549910" indent="-342900">
              <a:lnSpc>
                <a:spcPts val="205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900" b="1" dirty="0">
                <a:latin typeface="Arial"/>
                <a:cs typeface="Arial"/>
              </a:rPr>
              <a:t>October</a:t>
            </a:r>
            <a:r>
              <a:rPr sz="1900" b="1" spc="-5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31</a:t>
            </a:r>
            <a:r>
              <a:rPr sz="1875" b="1" baseline="26666" dirty="0">
                <a:latin typeface="Arial"/>
                <a:cs typeface="Arial"/>
              </a:rPr>
              <a:t>s</a:t>
            </a:r>
            <a:r>
              <a:rPr sz="1875" baseline="26666" dirty="0">
                <a:latin typeface="Arial"/>
                <a:cs typeface="Arial"/>
              </a:rPr>
              <a:t>t</a:t>
            </a:r>
            <a:r>
              <a:rPr sz="1875" spc="187" baseline="26666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-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once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made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decisions,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complete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form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(on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line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possible)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sure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submit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by </a:t>
            </a:r>
            <a:r>
              <a:rPr sz="1900" dirty="0">
                <a:latin typeface="Arial"/>
                <a:cs typeface="Arial"/>
              </a:rPr>
              <a:t>October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31</a:t>
            </a:r>
            <a:r>
              <a:rPr sz="1875" spc="-30" baseline="26666" dirty="0">
                <a:latin typeface="Arial"/>
                <a:cs typeface="Arial"/>
              </a:rPr>
              <a:t>st</a:t>
            </a:r>
            <a:endParaRPr sz="1875" baseline="26666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50" dirty="0">
              <a:latin typeface="Arial"/>
              <a:cs typeface="Arial"/>
            </a:endParaRPr>
          </a:p>
          <a:p>
            <a:pPr marL="418465" marR="57785" indent="-342900">
              <a:lnSpc>
                <a:spcPts val="205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900" b="1" dirty="0">
                <a:latin typeface="Arial"/>
                <a:cs typeface="Arial"/>
              </a:rPr>
              <a:t>March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1</a:t>
            </a:r>
            <a:r>
              <a:rPr sz="1875" b="1" baseline="26666" dirty="0">
                <a:latin typeface="Arial"/>
                <a:cs typeface="Arial"/>
              </a:rPr>
              <a:t>st</a:t>
            </a:r>
            <a:r>
              <a:rPr sz="1875" b="1" spc="172" baseline="26666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-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national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all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applicants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completed</a:t>
            </a:r>
            <a:r>
              <a:rPr sz="1900" spc="-25" dirty="0">
                <a:latin typeface="Arial"/>
                <a:cs typeface="Arial"/>
              </a:rPr>
              <a:t> the </a:t>
            </a:r>
            <a:r>
              <a:rPr sz="1900" dirty="0">
                <a:latin typeface="Arial"/>
                <a:cs typeface="Arial"/>
              </a:rPr>
              <a:t>online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receive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email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notification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their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evening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March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1</a:t>
            </a:r>
            <a:r>
              <a:rPr sz="1875" baseline="26666" dirty="0">
                <a:latin typeface="Arial"/>
                <a:cs typeface="Arial"/>
              </a:rPr>
              <a:t>st</a:t>
            </a:r>
            <a:r>
              <a:rPr sz="1875" spc="202" baseline="26666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.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those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opted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submit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paper </a:t>
            </a:r>
            <a:r>
              <a:rPr sz="1900" dirty="0">
                <a:latin typeface="Arial"/>
                <a:cs typeface="Arial"/>
              </a:rPr>
              <a:t>application,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letters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sent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out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by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post,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March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1</a:t>
            </a:r>
            <a:r>
              <a:rPr sz="1875" spc="-37" baseline="30000" dirty="0">
                <a:latin typeface="Arial"/>
                <a:cs typeface="Arial"/>
              </a:rPr>
              <a:t>st</a:t>
            </a:r>
            <a:endParaRPr lang="en-GB" sz="1875" spc="-37" baseline="26666" dirty="0">
              <a:latin typeface="Arial"/>
              <a:cs typeface="Arial"/>
            </a:endParaRPr>
          </a:p>
          <a:p>
            <a:pPr marL="418465" marR="57785" indent="-342900">
              <a:lnSpc>
                <a:spcPts val="205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endParaRPr lang="en-GB" sz="1875" spc="-37" baseline="26666" dirty="0">
              <a:latin typeface="Arial"/>
              <a:cs typeface="Arial"/>
            </a:endParaRPr>
          </a:p>
          <a:p>
            <a:pPr marL="418465" marR="57785" indent="-342900">
              <a:lnSpc>
                <a:spcPts val="205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lang="en-GB" sz="2400" b="1" dirty="0">
                <a:latin typeface="Arial"/>
                <a:cs typeface="Arial"/>
              </a:rPr>
              <a:t>March</a:t>
            </a:r>
            <a:r>
              <a:rPr lang="en-GB" sz="2400" b="1" spc="-40" dirty="0">
                <a:latin typeface="Arial"/>
                <a:cs typeface="Arial"/>
              </a:rPr>
              <a:t> </a:t>
            </a:r>
            <a:r>
              <a:rPr lang="en-GB" sz="2400" b="1" dirty="0">
                <a:latin typeface="Arial"/>
                <a:cs typeface="Arial"/>
              </a:rPr>
              <a:t>29</a:t>
            </a:r>
            <a:r>
              <a:rPr lang="en-GB" sz="1800" b="1" baseline="26666" dirty="0">
                <a:latin typeface="Arial"/>
                <a:cs typeface="Arial"/>
              </a:rPr>
              <a:t>th</a:t>
            </a:r>
            <a:r>
              <a:rPr lang="en-GB" sz="1800" b="1" spc="217" baseline="26666" dirty="0">
                <a:latin typeface="Arial"/>
                <a:cs typeface="Arial"/>
              </a:rPr>
              <a:t> </a:t>
            </a:r>
            <a:r>
              <a:rPr lang="en-GB" sz="1800" dirty="0"/>
              <a:t>–</a:t>
            </a:r>
            <a:r>
              <a:rPr lang="en-GB" sz="1800" spc="-35" dirty="0"/>
              <a:t> </a:t>
            </a:r>
            <a:r>
              <a:rPr lang="en-GB" sz="1800" dirty="0"/>
              <a:t>the</a:t>
            </a:r>
            <a:r>
              <a:rPr lang="en-GB" sz="1800" spc="-50" dirty="0"/>
              <a:t> </a:t>
            </a:r>
            <a:r>
              <a:rPr lang="en-GB" sz="1800" dirty="0"/>
              <a:t>waiting</a:t>
            </a:r>
            <a:r>
              <a:rPr lang="en-GB" sz="1800" spc="-5" dirty="0"/>
              <a:t> </a:t>
            </a:r>
            <a:r>
              <a:rPr lang="en-GB" sz="1800" dirty="0"/>
              <a:t>list</a:t>
            </a:r>
            <a:r>
              <a:rPr lang="en-GB" sz="1800" spc="-50" dirty="0"/>
              <a:t> </a:t>
            </a:r>
            <a:r>
              <a:rPr lang="en-GB" sz="1800" dirty="0"/>
              <a:t>positions</a:t>
            </a:r>
            <a:r>
              <a:rPr lang="en-GB" sz="1800" spc="-20" dirty="0"/>
              <a:t> </a:t>
            </a:r>
            <a:r>
              <a:rPr lang="en-GB" sz="1800" dirty="0"/>
              <a:t>for</a:t>
            </a:r>
            <a:r>
              <a:rPr lang="en-GB" sz="1800" spc="-40" dirty="0"/>
              <a:t> </a:t>
            </a:r>
            <a:r>
              <a:rPr lang="en-GB" sz="1800" dirty="0"/>
              <a:t>schools</a:t>
            </a:r>
            <a:r>
              <a:rPr lang="en-GB" sz="1800" spc="-20" dirty="0"/>
              <a:t> </a:t>
            </a:r>
            <a:r>
              <a:rPr lang="en-GB" sz="1800" dirty="0"/>
              <a:t>held</a:t>
            </a:r>
            <a:r>
              <a:rPr lang="en-GB" sz="1800" spc="-40" dirty="0"/>
              <a:t> </a:t>
            </a:r>
            <a:r>
              <a:rPr lang="en-GB" sz="1800" dirty="0"/>
              <a:t>by</a:t>
            </a:r>
            <a:r>
              <a:rPr lang="en-GB" sz="1800" spc="-35" dirty="0"/>
              <a:t> </a:t>
            </a:r>
            <a:r>
              <a:rPr lang="en-GB" sz="1800" spc="-10" dirty="0"/>
              <a:t>local </a:t>
            </a:r>
            <a:r>
              <a:rPr lang="en-GB" sz="1800" dirty="0"/>
              <a:t>admissions</a:t>
            </a:r>
            <a:r>
              <a:rPr lang="en-GB" sz="1800" spc="-20" dirty="0"/>
              <a:t> </a:t>
            </a:r>
            <a:r>
              <a:rPr lang="en-GB" sz="1800" dirty="0"/>
              <a:t>teams</a:t>
            </a:r>
            <a:r>
              <a:rPr lang="en-GB" sz="1800" spc="-45" dirty="0"/>
              <a:t> </a:t>
            </a:r>
            <a:r>
              <a:rPr lang="en-GB" sz="1800" dirty="0"/>
              <a:t>will</a:t>
            </a:r>
            <a:r>
              <a:rPr lang="en-GB" sz="1800" spc="-45" dirty="0"/>
              <a:t> </a:t>
            </a:r>
            <a:r>
              <a:rPr lang="en-GB" sz="1800" dirty="0"/>
              <a:t>be</a:t>
            </a:r>
            <a:r>
              <a:rPr lang="en-GB" sz="1800" spc="-45" dirty="0"/>
              <a:t> </a:t>
            </a:r>
            <a:r>
              <a:rPr lang="en-GB" sz="1800" dirty="0"/>
              <a:t>available</a:t>
            </a:r>
            <a:r>
              <a:rPr lang="en-GB" sz="1800" spc="-10" dirty="0"/>
              <a:t> </a:t>
            </a:r>
            <a:r>
              <a:rPr lang="en-GB" sz="1800" dirty="0"/>
              <a:t>and</a:t>
            </a:r>
            <a:r>
              <a:rPr lang="en-GB" sz="1800" spc="-45" dirty="0"/>
              <a:t> </a:t>
            </a:r>
            <a:r>
              <a:rPr lang="en-GB" sz="1800" dirty="0"/>
              <a:t>further</a:t>
            </a:r>
            <a:r>
              <a:rPr lang="en-GB" sz="1800" spc="-45" dirty="0"/>
              <a:t> </a:t>
            </a:r>
            <a:r>
              <a:rPr lang="en-GB" sz="1800" dirty="0"/>
              <a:t>offers</a:t>
            </a:r>
            <a:r>
              <a:rPr lang="en-GB" sz="1800" spc="-45" dirty="0"/>
              <a:t> </a:t>
            </a:r>
            <a:r>
              <a:rPr lang="en-GB" sz="1800" dirty="0"/>
              <a:t>will</a:t>
            </a:r>
            <a:r>
              <a:rPr lang="en-GB" sz="1800" spc="-30" dirty="0"/>
              <a:t> </a:t>
            </a:r>
            <a:r>
              <a:rPr lang="en-GB" sz="1800" dirty="0"/>
              <a:t>be</a:t>
            </a:r>
            <a:r>
              <a:rPr lang="en-GB" sz="1800" spc="-45" dirty="0"/>
              <a:t> </a:t>
            </a:r>
            <a:r>
              <a:rPr lang="en-GB" sz="1800" dirty="0"/>
              <a:t>made</a:t>
            </a:r>
            <a:r>
              <a:rPr lang="en-GB" sz="1800" spc="-50" dirty="0"/>
              <a:t> </a:t>
            </a:r>
            <a:r>
              <a:rPr lang="en-GB" sz="1800" dirty="0"/>
              <a:t>as</a:t>
            </a:r>
            <a:r>
              <a:rPr lang="en-GB" sz="1800" spc="-45" dirty="0"/>
              <a:t> </a:t>
            </a:r>
            <a:r>
              <a:rPr lang="en-GB" sz="1800" spc="-50" dirty="0"/>
              <a:t>a </a:t>
            </a:r>
            <a:r>
              <a:rPr lang="en-GB" sz="1800" dirty="0"/>
              <a:t>result</a:t>
            </a:r>
            <a:r>
              <a:rPr lang="en-GB" sz="1800" spc="-25" dirty="0"/>
              <a:t> </a:t>
            </a:r>
            <a:r>
              <a:rPr lang="en-GB" sz="1800" dirty="0"/>
              <a:t>of</a:t>
            </a:r>
            <a:r>
              <a:rPr lang="en-GB" sz="1800" spc="-40" dirty="0"/>
              <a:t> </a:t>
            </a:r>
            <a:r>
              <a:rPr lang="en-GB" sz="1800" spc="-10" dirty="0"/>
              <a:t>withdrawals</a:t>
            </a:r>
            <a:endParaRPr lang="en-GB" sz="1800" dirty="0">
              <a:latin typeface="Arial"/>
              <a:cs typeface="Arial"/>
            </a:endParaRPr>
          </a:p>
          <a:p>
            <a:pPr marL="418465" marR="57785" indent="-342900">
              <a:lnSpc>
                <a:spcPts val="205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endParaRPr sz="1875" baseline="26666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1185" y="298830"/>
            <a:ext cx="3961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25700" algn="l"/>
              </a:tabLst>
            </a:pPr>
            <a:r>
              <a:rPr dirty="0"/>
              <a:t>Summary</a:t>
            </a:r>
            <a:r>
              <a:rPr spc="-85" dirty="0"/>
              <a:t> </a:t>
            </a:r>
            <a:r>
              <a:rPr spc="-25" dirty="0"/>
              <a:t>and</a:t>
            </a:r>
            <a:r>
              <a:rPr dirty="0"/>
              <a:t>	key</a:t>
            </a:r>
            <a:r>
              <a:rPr spc="-35" dirty="0"/>
              <a:t> </a:t>
            </a:r>
            <a:r>
              <a:rPr spc="-10" dirty="0"/>
              <a:t>dates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56209" y="1296161"/>
            <a:ext cx="8031581" cy="41594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750" dirty="0"/>
          </a:p>
          <a:p>
            <a:pPr marL="417195" marR="68580" indent="-342900">
              <a:lnSpc>
                <a:spcPct val="100000"/>
              </a:lnSpc>
              <a:buChar char="•"/>
              <a:tabLst>
                <a:tab pos="417195" algn="l"/>
                <a:tab pos="417830" algn="l"/>
                <a:tab pos="2434590" algn="l"/>
              </a:tabLst>
            </a:pPr>
            <a:r>
              <a:rPr spc="-10" dirty="0"/>
              <a:t>Finally,</a:t>
            </a:r>
            <a:r>
              <a:rPr spc="-40" dirty="0"/>
              <a:t> </a:t>
            </a:r>
            <a:r>
              <a:rPr dirty="0"/>
              <a:t>every</a:t>
            </a:r>
            <a:r>
              <a:rPr spc="-50" dirty="0"/>
              <a:t> </a:t>
            </a:r>
            <a:r>
              <a:rPr dirty="0"/>
              <a:t>child</a:t>
            </a:r>
            <a:r>
              <a:rPr spc="-35" dirty="0"/>
              <a:t> </a:t>
            </a:r>
            <a:r>
              <a:rPr dirty="0"/>
              <a:t>who</a:t>
            </a:r>
            <a:r>
              <a:rPr spc="-25" dirty="0"/>
              <a:t> </a:t>
            </a:r>
            <a:r>
              <a:rPr dirty="0"/>
              <a:t>wants</a:t>
            </a:r>
            <a:r>
              <a:rPr spc="-35" dirty="0"/>
              <a:t> </a:t>
            </a:r>
            <a:r>
              <a:rPr dirty="0"/>
              <a:t>a</a:t>
            </a:r>
            <a:r>
              <a:rPr spc="-60" dirty="0"/>
              <a:t> </a:t>
            </a:r>
            <a:r>
              <a:rPr dirty="0"/>
              <a:t>place</a:t>
            </a:r>
            <a:r>
              <a:rPr spc="-35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a</a:t>
            </a:r>
            <a:r>
              <a:rPr spc="-60" dirty="0"/>
              <a:t> </a:t>
            </a:r>
            <a:r>
              <a:rPr dirty="0"/>
              <a:t>Hammersmith</a:t>
            </a:r>
            <a:r>
              <a:rPr spc="-15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spc="-10" dirty="0"/>
              <a:t>Fulham </a:t>
            </a:r>
            <a:r>
              <a:rPr dirty="0"/>
              <a:t>secondary</a:t>
            </a:r>
            <a:r>
              <a:rPr spc="-60" dirty="0"/>
              <a:t> </a:t>
            </a:r>
            <a:r>
              <a:rPr spc="-10" dirty="0"/>
              <a:t>school</a:t>
            </a:r>
            <a:r>
              <a:rPr dirty="0"/>
              <a:t>	will</a:t>
            </a:r>
            <a:r>
              <a:rPr spc="-15" dirty="0"/>
              <a:t> </a:t>
            </a:r>
            <a:r>
              <a:rPr dirty="0"/>
              <a:t>be</a:t>
            </a:r>
            <a:r>
              <a:rPr spc="-40" dirty="0"/>
              <a:t> </a:t>
            </a:r>
            <a:r>
              <a:rPr dirty="0"/>
              <a:t>made</a:t>
            </a:r>
            <a:r>
              <a:rPr spc="-20" dirty="0"/>
              <a:t> </a:t>
            </a:r>
            <a:r>
              <a:rPr dirty="0"/>
              <a:t>an</a:t>
            </a:r>
            <a:r>
              <a:rPr spc="-30" dirty="0"/>
              <a:t> </a:t>
            </a:r>
            <a:r>
              <a:rPr dirty="0"/>
              <a:t>offer</a:t>
            </a:r>
            <a:r>
              <a:rPr spc="-15" dirty="0"/>
              <a:t> </a:t>
            </a:r>
            <a:r>
              <a:rPr dirty="0"/>
              <a:t>–</a:t>
            </a:r>
            <a:r>
              <a:rPr spc="-30" dirty="0"/>
              <a:t> </a:t>
            </a:r>
            <a:r>
              <a:rPr dirty="0"/>
              <a:t>if</a:t>
            </a:r>
            <a:r>
              <a:rPr spc="-40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not</a:t>
            </a:r>
            <a:r>
              <a:rPr spc="-45" dirty="0"/>
              <a:t> </a:t>
            </a:r>
            <a:r>
              <a:rPr dirty="0"/>
              <a:t>happy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spc="-25" dirty="0"/>
              <a:t>the </a:t>
            </a:r>
            <a:r>
              <a:rPr dirty="0"/>
              <a:t>decision</a:t>
            </a:r>
            <a:r>
              <a:rPr spc="-35" dirty="0"/>
              <a:t> </a:t>
            </a:r>
            <a:r>
              <a:rPr dirty="0"/>
              <a:t>you</a:t>
            </a:r>
            <a:r>
              <a:rPr spc="-50" dirty="0"/>
              <a:t> </a:t>
            </a:r>
            <a:r>
              <a:rPr dirty="0"/>
              <a:t>can</a:t>
            </a:r>
            <a:r>
              <a:rPr spc="-50" dirty="0"/>
              <a:t> </a:t>
            </a:r>
            <a:r>
              <a:rPr spc="-10" dirty="0"/>
              <a:t>appeal.</a:t>
            </a:r>
          </a:p>
          <a:p>
            <a:pPr marL="11430">
              <a:lnSpc>
                <a:spcPct val="100000"/>
              </a:lnSpc>
              <a:buFont typeface="Arial"/>
              <a:buChar char="•"/>
            </a:pPr>
            <a:endParaRPr sz="2100" dirty="0"/>
          </a:p>
          <a:p>
            <a:pPr marL="41783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417195" algn="l"/>
                <a:tab pos="417830" algn="l"/>
              </a:tabLst>
            </a:pPr>
            <a:r>
              <a:rPr dirty="0"/>
              <a:t>Appeals</a:t>
            </a:r>
            <a:r>
              <a:rPr spc="-35" dirty="0"/>
              <a:t> </a:t>
            </a:r>
            <a:r>
              <a:rPr dirty="0"/>
              <a:t>are</a:t>
            </a:r>
            <a:r>
              <a:rPr spc="-50" dirty="0"/>
              <a:t> </a:t>
            </a:r>
            <a:r>
              <a:rPr dirty="0"/>
              <a:t>heard</a:t>
            </a:r>
            <a:r>
              <a:rPr spc="-45" dirty="0"/>
              <a:t> </a:t>
            </a:r>
            <a:r>
              <a:rPr dirty="0"/>
              <a:t>by</a:t>
            </a:r>
            <a:r>
              <a:rPr spc="-65" dirty="0"/>
              <a:t> </a:t>
            </a:r>
            <a:r>
              <a:rPr dirty="0"/>
              <a:t>independent</a:t>
            </a:r>
            <a:r>
              <a:rPr spc="-5" dirty="0"/>
              <a:t> </a:t>
            </a:r>
            <a:r>
              <a:rPr dirty="0"/>
              <a:t>panels</a:t>
            </a:r>
            <a:r>
              <a:rPr spc="-45" dirty="0"/>
              <a:t> </a:t>
            </a:r>
            <a:r>
              <a:rPr dirty="0"/>
              <a:t>between</a:t>
            </a:r>
            <a:r>
              <a:rPr spc="-15" dirty="0"/>
              <a:t> </a:t>
            </a:r>
            <a:r>
              <a:rPr b="1" dirty="0"/>
              <a:t>May</a:t>
            </a:r>
            <a:r>
              <a:rPr b="1" spc="-55" dirty="0"/>
              <a:t> </a:t>
            </a:r>
            <a:r>
              <a:rPr b="1" dirty="0"/>
              <a:t>and</a:t>
            </a:r>
            <a:r>
              <a:rPr b="1" spc="-45" dirty="0"/>
              <a:t> </a:t>
            </a:r>
            <a:r>
              <a:rPr b="1" spc="-20" dirty="0"/>
              <a:t>July</a:t>
            </a:r>
            <a:endParaRPr lang="en-GB" b="1" spc="-20" dirty="0"/>
          </a:p>
          <a:p>
            <a:pPr marL="41783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417195" algn="l"/>
                <a:tab pos="417830" algn="l"/>
              </a:tabLst>
            </a:pPr>
            <a:endParaRPr lang="en-GB" spc="-20" dirty="0"/>
          </a:p>
          <a:p>
            <a:pPr marL="417830" indent="-342900">
              <a:spcBef>
                <a:spcPts val="1500"/>
              </a:spcBef>
              <a:buFontTx/>
              <a:buChar char="•"/>
              <a:tabLst>
                <a:tab pos="417195" algn="l"/>
                <a:tab pos="417830" algn="l"/>
              </a:tabLst>
            </a:pPr>
            <a:r>
              <a:rPr lang="en-GB" sz="1900" dirty="0">
                <a:latin typeface="Arial"/>
                <a:cs typeface="Arial"/>
              </a:rPr>
              <a:t>If</a:t>
            </a:r>
            <a:r>
              <a:rPr lang="en-GB" sz="1900" spc="-65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you</a:t>
            </a:r>
            <a:r>
              <a:rPr lang="en-GB" sz="1900" spc="-4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have</a:t>
            </a:r>
            <a:r>
              <a:rPr lang="en-GB" sz="1900" spc="-25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any</a:t>
            </a:r>
            <a:r>
              <a:rPr lang="en-GB" sz="1900" spc="-4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questions</a:t>
            </a:r>
            <a:r>
              <a:rPr lang="en-GB" sz="1900" spc="-2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you</a:t>
            </a:r>
            <a:r>
              <a:rPr lang="en-GB" sz="1900" spc="-4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can</a:t>
            </a:r>
            <a:r>
              <a:rPr lang="en-GB" sz="1900" spc="-4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contact</a:t>
            </a:r>
            <a:r>
              <a:rPr lang="en-GB" sz="1900" spc="-4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your</a:t>
            </a:r>
            <a:r>
              <a:rPr lang="en-GB" sz="1900" spc="-35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current</a:t>
            </a:r>
            <a:r>
              <a:rPr lang="en-GB" sz="1900" spc="-3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primary</a:t>
            </a:r>
            <a:r>
              <a:rPr lang="en-GB" sz="1900" spc="-30" dirty="0">
                <a:latin typeface="Arial"/>
                <a:cs typeface="Arial"/>
              </a:rPr>
              <a:t> </a:t>
            </a:r>
            <a:r>
              <a:rPr lang="en-GB" sz="1900" spc="-10" dirty="0">
                <a:latin typeface="Arial"/>
                <a:cs typeface="Arial"/>
              </a:rPr>
              <a:t>school </a:t>
            </a:r>
            <a:r>
              <a:rPr lang="en-GB" sz="1900" dirty="0">
                <a:latin typeface="Arial"/>
                <a:cs typeface="Arial"/>
              </a:rPr>
              <a:t>or</a:t>
            </a:r>
            <a:r>
              <a:rPr lang="en-GB" sz="1900" spc="-45" dirty="0">
                <a:latin typeface="Arial"/>
                <a:cs typeface="Arial"/>
              </a:rPr>
              <a:t> </a:t>
            </a:r>
            <a:r>
              <a:rPr lang="en-GB" sz="1900" spc="-10" dirty="0">
                <a:latin typeface="Arial"/>
                <a:cs typeface="Arial"/>
              </a:rPr>
              <a:t>School</a:t>
            </a:r>
            <a:r>
              <a:rPr lang="en-GB" sz="1900" spc="-114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Admissions</a:t>
            </a:r>
            <a:r>
              <a:rPr lang="en-GB" sz="1900" spc="-1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staff</a:t>
            </a:r>
            <a:r>
              <a:rPr lang="en-GB" sz="1900" spc="-5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can</a:t>
            </a:r>
            <a:r>
              <a:rPr lang="en-GB" sz="1900" spc="-3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be</a:t>
            </a:r>
            <a:r>
              <a:rPr lang="en-GB" sz="1900" spc="-3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contacted</a:t>
            </a:r>
            <a:r>
              <a:rPr lang="en-GB" sz="1900" spc="-25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for</a:t>
            </a:r>
            <a:r>
              <a:rPr lang="en-GB" sz="1900" spc="-35" dirty="0">
                <a:latin typeface="Arial"/>
                <a:cs typeface="Arial"/>
              </a:rPr>
              <a:t> </a:t>
            </a:r>
            <a:r>
              <a:rPr lang="en-GB" sz="1900" spc="-10" dirty="0">
                <a:latin typeface="Arial"/>
                <a:cs typeface="Arial"/>
              </a:rPr>
              <a:t>advice</a:t>
            </a:r>
            <a:r>
              <a:rPr lang="en-GB" sz="1900" dirty="0">
                <a:latin typeface="Arial"/>
                <a:cs typeface="Arial"/>
              </a:rPr>
              <a:t>	-</a:t>
            </a:r>
            <a:r>
              <a:rPr lang="en-GB" sz="1900" spc="-10" dirty="0">
                <a:latin typeface="Arial"/>
                <a:cs typeface="Arial"/>
              </a:rPr>
              <a:t> telephone: </a:t>
            </a:r>
            <a:r>
              <a:rPr lang="en-GB" sz="1900" b="1" dirty="0">
                <a:latin typeface="Arial"/>
                <a:cs typeface="Arial"/>
              </a:rPr>
              <a:t>020</a:t>
            </a:r>
            <a:r>
              <a:rPr lang="en-GB" sz="1900" b="1" spc="-25" dirty="0">
                <a:latin typeface="Arial"/>
                <a:cs typeface="Arial"/>
              </a:rPr>
              <a:t> </a:t>
            </a:r>
            <a:r>
              <a:rPr lang="en-GB" sz="1900" b="1" dirty="0">
                <a:latin typeface="Arial"/>
                <a:cs typeface="Arial"/>
              </a:rPr>
              <a:t>8753</a:t>
            </a:r>
            <a:r>
              <a:rPr lang="en-GB" sz="1900" b="1" spc="-15" dirty="0">
                <a:latin typeface="Arial"/>
                <a:cs typeface="Arial"/>
              </a:rPr>
              <a:t> </a:t>
            </a:r>
            <a:r>
              <a:rPr lang="en-GB" sz="1900" b="1" dirty="0">
                <a:latin typeface="Arial"/>
                <a:cs typeface="Arial"/>
              </a:rPr>
              <a:t>1085</a:t>
            </a:r>
            <a:r>
              <a:rPr lang="en-GB" sz="1900" b="1" spc="-15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or</a:t>
            </a:r>
            <a:r>
              <a:rPr lang="en-GB" sz="1900" spc="-3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email </a:t>
            </a:r>
            <a:r>
              <a:rPr lang="en-GB" sz="19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school.admissions@lbhf.gov.uk</a:t>
            </a:r>
            <a:endParaRPr lang="en-GB" sz="1900" dirty="0">
              <a:latin typeface="Arial"/>
              <a:cs typeface="Arial"/>
            </a:endParaRPr>
          </a:p>
          <a:p>
            <a:pPr marL="41783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417195" algn="l"/>
                <a:tab pos="417830" algn="l"/>
              </a:tabLst>
            </a:pPr>
            <a:endParaRPr spc="-2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95"/>
              </a:spcBef>
              <a:tabLst>
                <a:tab pos="2508885" algn="l"/>
              </a:tabLst>
            </a:pPr>
            <a:r>
              <a:rPr dirty="0"/>
              <a:t>Summary</a:t>
            </a:r>
            <a:r>
              <a:rPr spc="-85" dirty="0"/>
              <a:t> </a:t>
            </a:r>
            <a:r>
              <a:rPr spc="-25" dirty="0"/>
              <a:t>and</a:t>
            </a:r>
            <a:r>
              <a:rPr dirty="0"/>
              <a:t>	key</a:t>
            </a:r>
            <a:r>
              <a:rPr spc="-50" dirty="0"/>
              <a:t> </a:t>
            </a:r>
            <a:r>
              <a:rPr dirty="0"/>
              <a:t>dates</a:t>
            </a:r>
            <a:r>
              <a:rPr spc="-55" dirty="0"/>
              <a:t> </a:t>
            </a:r>
            <a:r>
              <a:rPr spc="-10" dirty="0"/>
              <a:t>(cont)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1652727"/>
            <a:ext cx="1366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Arial"/>
                <a:cs typeface="Arial"/>
              </a:rPr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2630170"/>
            <a:ext cx="528066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Introduction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Some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believe……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Overview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process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facts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Banding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tests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SIF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Oversubscription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criteria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Some things to </a:t>
            </a:r>
            <a:r>
              <a:rPr sz="2400" spc="-10" dirty="0">
                <a:latin typeface="Arial"/>
                <a:cs typeface="Arial"/>
              </a:rPr>
              <a:t>consider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Doing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application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What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happens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next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Summary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reminder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dates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990600"/>
            <a:ext cx="8070899" cy="52114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latin typeface="Arial"/>
                <a:cs typeface="Arial"/>
              </a:rPr>
              <a:t>Choosing 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secondary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big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decision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600" dirty="0">
              <a:latin typeface="Arial"/>
              <a:cs typeface="Arial"/>
            </a:endParaRPr>
          </a:p>
          <a:p>
            <a:pPr marL="354965" marR="291465" indent="-342900">
              <a:lnSpc>
                <a:spcPct val="8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latin typeface="Arial"/>
                <a:cs typeface="Arial"/>
              </a:rPr>
              <a:t>We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lucky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excellent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Hammersmith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Fulham </a:t>
            </a:r>
            <a:r>
              <a:rPr sz="1600" dirty="0">
                <a:latin typeface="Arial"/>
                <a:cs typeface="Arial"/>
              </a:rPr>
              <a:t>but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means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very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popular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everyone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be </a:t>
            </a:r>
            <a:r>
              <a:rPr sz="1600" dirty="0">
                <a:latin typeface="Arial"/>
                <a:cs typeface="Arial"/>
              </a:rPr>
              <a:t>allocated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place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their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first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preference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600" dirty="0">
              <a:latin typeface="Arial"/>
              <a:cs typeface="Arial"/>
            </a:endParaRPr>
          </a:p>
          <a:p>
            <a:pPr marL="354965" marR="277495" indent="-342900">
              <a:lnSpc>
                <a:spcPct val="80000"/>
              </a:lnSpc>
              <a:buChar char="•"/>
              <a:tabLst>
                <a:tab pos="354965" algn="l"/>
                <a:tab pos="355600" algn="l"/>
                <a:tab pos="3488054" algn="l"/>
              </a:tabLst>
            </a:pPr>
            <a:r>
              <a:rPr sz="1600" dirty="0">
                <a:latin typeface="Arial"/>
                <a:cs typeface="Arial"/>
              </a:rPr>
              <a:t>Each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different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admissions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criteria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decided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their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 </a:t>
            </a:r>
            <a:r>
              <a:rPr sz="1600" dirty="0">
                <a:latin typeface="Arial"/>
                <a:cs typeface="Arial"/>
              </a:rPr>
              <a:t>governors;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information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about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how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places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allocated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each </a:t>
            </a:r>
            <a:r>
              <a:rPr sz="1600" dirty="0">
                <a:latin typeface="Arial"/>
                <a:cs typeface="Arial"/>
              </a:rPr>
              <a:t>school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available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line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r>
              <a:rPr sz="1600" dirty="0">
                <a:latin typeface="Arial"/>
                <a:cs typeface="Arial"/>
              </a:rPr>
              <a:t>	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secondary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brochure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‘</a:t>
            </a:r>
            <a:r>
              <a:rPr sz="1600" i="1" spc="-10" dirty="0">
                <a:latin typeface="Arial"/>
                <a:cs typeface="Arial"/>
              </a:rPr>
              <a:t>Moving </a:t>
            </a:r>
            <a:r>
              <a:rPr sz="1600" i="1" dirty="0">
                <a:latin typeface="Arial"/>
                <a:cs typeface="Arial"/>
              </a:rPr>
              <a:t>on</a:t>
            </a:r>
            <a:r>
              <a:rPr sz="1600" i="1" spc="-4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Up’</a:t>
            </a:r>
            <a:r>
              <a:rPr sz="1600" i="1" spc="-1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‘</a:t>
            </a:r>
            <a:r>
              <a:rPr sz="1600" i="1" dirty="0">
                <a:latin typeface="Arial"/>
                <a:cs typeface="Arial"/>
              </a:rPr>
              <a:t>Hints</a:t>
            </a:r>
            <a:r>
              <a:rPr sz="1600" i="1" spc="-2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and</a:t>
            </a:r>
            <a:r>
              <a:rPr sz="1600" i="1" spc="-2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Tips’</a:t>
            </a:r>
            <a:r>
              <a:rPr sz="1600" i="1" spc="-1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booklet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(all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resources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available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line)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 Transfer to secondary school 2023 | LBHF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54965" marR="277495" indent="-342900">
              <a:lnSpc>
                <a:spcPct val="80000"/>
              </a:lnSpc>
              <a:buChar char="•"/>
              <a:tabLst>
                <a:tab pos="354965" algn="l"/>
                <a:tab pos="355600" algn="l"/>
                <a:tab pos="3488054" algn="l"/>
              </a:tabLst>
            </a:pPr>
            <a:endParaRPr lang="en-GB" sz="1600" kern="1200" dirty="0">
              <a:solidFill>
                <a:srgbClr val="FFFFFF"/>
              </a:solidFill>
              <a:latin typeface="Arial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https://www.lbhf.gov.uk/sites/default/files/section_attachments/hf_secondary_hints_and_tips_2023_pdf.pdf</a:t>
            </a:r>
            <a:r>
              <a:rPr lang="en-GB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en-GB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Dates and Times of secondary school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https://www.lbhf.gov.uk/sites/default/files/section_attachments/moving_on_up_2023_web.pdf</a:t>
            </a:r>
            <a:r>
              <a:rPr lang="en-GB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en-GB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Information on LBHF Secondary schools</a:t>
            </a:r>
            <a:endParaRPr lang="en-GB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4965" marR="277495" indent="-342900">
              <a:lnSpc>
                <a:spcPct val="80000"/>
              </a:lnSpc>
              <a:buChar char="•"/>
              <a:tabLst>
                <a:tab pos="354965" algn="l"/>
                <a:tab pos="355600" algn="l"/>
                <a:tab pos="3488054" algn="l"/>
              </a:tabLst>
            </a:pP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055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latin typeface="Arial"/>
                <a:cs typeface="Arial"/>
              </a:rPr>
              <a:t>It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really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important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that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visit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out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how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likely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for</a:t>
            </a:r>
            <a:endParaRPr sz="1600" dirty="0">
              <a:latin typeface="Arial"/>
              <a:cs typeface="Arial"/>
            </a:endParaRPr>
          </a:p>
          <a:p>
            <a:pPr marL="354965">
              <a:lnSpc>
                <a:spcPts val="2055"/>
              </a:lnSpc>
            </a:pPr>
            <a:r>
              <a:rPr sz="1600" dirty="0">
                <a:latin typeface="Arial"/>
                <a:cs typeface="Arial"/>
              </a:rPr>
              <a:t>your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child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offered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place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school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interested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"/>
              <a:cs typeface="Arial"/>
            </a:endParaRPr>
          </a:p>
          <a:p>
            <a:pPr marL="355600" indent="-342900">
              <a:lnSpc>
                <a:spcPts val="2050"/>
              </a:lnSpc>
              <a:buChar char="•"/>
              <a:tabLst>
                <a:tab pos="354965" algn="l"/>
                <a:tab pos="355600" algn="l"/>
                <a:tab pos="6063615" algn="l"/>
              </a:tabLst>
            </a:pPr>
            <a:r>
              <a:rPr sz="1600" spc="-10" dirty="0">
                <a:latin typeface="Arial"/>
                <a:cs typeface="Arial"/>
              </a:rPr>
              <a:t>School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Admissions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staff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contacted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advice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50" dirty="0">
                <a:latin typeface="Arial"/>
                <a:cs typeface="Arial"/>
              </a:rPr>
              <a:t>-</a:t>
            </a:r>
            <a:endParaRPr sz="1600" dirty="0">
              <a:latin typeface="Arial"/>
              <a:cs typeface="Arial"/>
            </a:endParaRPr>
          </a:p>
          <a:p>
            <a:pPr marL="354965">
              <a:lnSpc>
                <a:spcPts val="2050"/>
              </a:lnSpc>
            </a:pPr>
            <a:r>
              <a:rPr sz="1600" dirty="0">
                <a:latin typeface="Arial"/>
                <a:cs typeface="Arial"/>
              </a:rPr>
              <a:t>telephone: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020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8753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1085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email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school.admissions@lbhf.gov.uk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9284" y="464261"/>
            <a:ext cx="188531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38249"/>
            <a:ext cx="7920990" cy="4716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554990" algn="l"/>
              </a:tabLst>
            </a:pPr>
            <a:r>
              <a:rPr sz="1900" spc="-50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	will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receive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offer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my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nearest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355600" indent="-342900">
              <a:lnSpc>
                <a:spcPts val="2050"/>
              </a:lnSpc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I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get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named on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my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application</a:t>
            </a:r>
            <a:endParaRPr sz="1900">
              <a:latin typeface="Arial"/>
              <a:cs typeface="Arial"/>
            </a:endParaRPr>
          </a:p>
          <a:p>
            <a:pPr marL="354965">
              <a:lnSpc>
                <a:spcPts val="2050"/>
              </a:lnSpc>
            </a:pPr>
            <a:r>
              <a:rPr sz="1900" spc="-20" dirty="0">
                <a:latin typeface="Arial"/>
                <a:cs typeface="Arial"/>
              </a:rPr>
              <a:t>form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I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am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entitled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single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sex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faith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based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355600" indent="-342900">
              <a:lnSpc>
                <a:spcPts val="2055"/>
              </a:lnSpc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My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special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education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needs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therefore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get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at</a:t>
            </a:r>
            <a:endParaRPr sz="1900">
              <a:latin typeface="Arial"/>
              <a:cs typeface="Arial"/>
            </a:endParaRPr>
          </a:p>
          <a:p>
            <a:pPr marL="354965">
              <a:lnSpc>
                <a:spcPts val="2055"/>
              </a:lnSpc>
            </a:pPr>
            <a:r>
              <a:rPr sz="1900" dirty="0">
                <a:latin typeface="Arial"/>
                <a:cs typeface="Arial"/>
              </a:rPr>
              <a:t>my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first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choice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Arial"/>
              <a:cs typeface="Arial"/>
            </a:endParaRPr>
          </a:p>
          <a:p>
            <a:pPr marL="354965" marR="100965" indent="-342900">
              <a:lnSpc>
                <a:spcPct val="8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I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better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chance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getting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put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highest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on </a:t>
            </a:r>
            <a:r>
              <a:rPr sz="1900" dirty="0">
                <a:latin typeface="Arial"/>
                <a:cs typeface="Arial"/>
              </a:rPr>
              <a:t>my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form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354965" marR="5080" indent="-342900">
              <a:lnSpc>
                <a:spcPct val="8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My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has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medical/social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needs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which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means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automatically</a:t>
            </a:r>
            <a:r>
              <a:rPr sz="1900" spc="-25" dirty="0">
                <a:latin typeface="Arial"/>
                <a:cs typeface="Arial"/>
              </a:rPr>
              <a:t> get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choose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………..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all</a:t>
            </a:r>
            <a:r>
              <a:rPr sz="19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untrue!!!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2689" y="464261"/>
            <a:ext cx="4277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Some</a:t>
            </a:r>
            <a:r>
              <a:rPr spc="-80" dirty="0"/>
              <a:t> </a:t>
            </a:r>
            <a:r>
              <a:rPr dirty="0"/>
              <a:t>parents</a:t>
            </a:r>
            <a:r>
              <a:rPr spc="-90" dirty="0"/>
              <a:t> </a:t>
            </a:r>
            <a:r>
              <a:rPr spc="-10" dirty="0"/>
              <a:t>believe…….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340" y="1249832"/>
            <a:ext cx="7920355" cy="5117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250825" indent="-342900">
              <a:lnSpc>
                <a:spcPct val="140000"/>
              </a:lnSpc>
              <a:spcBef>
                <a:spcPts val="100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dirty="0">
                <a:latin typeface="Arial"/>
                <a:cs typeface="Arial"/>
              </a:rPr>
              <a:t>Parents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secondary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place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start</a:t>
            </a:r>
            <a:r>
              <a:rPr sz="1900" i="1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their </a:t>
            </a:r>
            <a:r>
              <a:rPr sz="1900" dirty="0">
                <a:latin typeface="Arial"/>
                <a:cs typeface="Arial"/>
              </a:rPr>
              <a:t>child’s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time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b="1" spc="-10" dirty="0">
                <a:latin typeface="Arial"/>
                <a:cs typeface="Arial"/>
              </a:rPr>
              <a:t>Year</a:t>
            </a:r>
            <a:r>
              <a:rPr sz="1900" b="1" spc="-50" dirty="0">
                <a:latin typeface="Arial"/>
                <a:cs typeface="Arial"/>
              </a:rPr>
              <a:t> 6</a:t>
            </a:r>
            <a:endParaRPr sz="1900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have</a:t>
            </a:r>
            <a:r>
              <a:rPr sz="19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900" spc="-20" dirty="0">
                <a:solidFill>
                  <a:schemeClr val="tx1"/>
                </a:solidFill>
                <a:latin typeface="Arial"/>
                <a:cs typeface="Arial"/>
              </a:rPr>
              <a:t>just 8</a:t>
            </a:r>
            <a:r>
              <a:rPr sz="19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weeks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this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from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September</a:t>
            </a:r>
            <a:r>
              <a:rPr sz="1900" b="1" spc="-2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1</a:t>
            </a:r>
            <a:r>
              <a:rPr sz="1875" b="1" baseline="26666" dirty="0">
                <a:latin typeface="Arial"/>
                <a:cs typeface="Arial"/>
              </a:rPr>
              <a:t>st</a:t>
            </a:r>
            <a:r>
              <a:rPr sz="1875" b="1" spc="195" baseline="26666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to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October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spc="-20" dirty="0">
                <a:latin typeface="Arial"/>
                <a:cs typeface="Arial"/>
              </a:rPr>
              <a:t>31st</a:t>
            </a:r>
            <a:endParaRPr sz="1900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1365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make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borough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where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live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 </a:t>
            </a:r>
            <a:r>
              <a:rPr sz="1900" b="1" spc="-10" dirty="0">
                <a:latin typeface="Arial"/>
                <a:cs typeface="Arial"/>
              </a:rPr>
              <a:t>where</a:t>
            </a:r>
            <a:endParaRPr sz="1900" dirty="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915"/>
              </a:spcBef>
            </a:pPr>
            <a:r>
              <a:rPr sz="1900" b="1" dirty="0">
                <a:latin typeface="Arial"/>
                <a:cs typeface="Arial"/>
              </a:rPr>
              <a:t>you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pay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your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Council</a:t>
            </a:r>
            <a:r>
              <a:rPr sz="1900" b="1" spc="-60" dirty="0">
                <a:latin typeface="Arial"/>
                <a:cs typeface="Arial"/>
              </a:rPr>
              <a:t> </a:t>
            </a:r>
            <a:r>
              <a:rPr sz="1900" b="1" spc="-25" dirty="0">
                <a:latin typeface="Arial"/>
                <a:cs typeface="Arial"/>
              </a:rPr>
              <a:t>Tax</a:t>
            </a:r>
            <a:endParaRPr sz="1900" dirty="0">
              <a:latin typeface="Arial"/>
              <a:cs typeface="Arial"/>
            </a:endParaRPr>
          </a:p>
          <a:p>
            <a:pPr marL="431165" marR="554355" indent="-342900">
              <a:lnSpc>
                <a:spcPct val="140000"/>
              </a:lnSpc>
              <a:spcBef>
                <a:spcPts val="455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6</a:t>
            </a:r>
            <a:r>
              <a:rPr sz="1900" b="1" spc="-6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different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schools</a:t>
            </a:r>
            <a:r>
              <a:rPr sz="1900" dirty="0">
                <a:latin typeface="Arial"/>
                <a:cs typeface="Arial"/>
              </a:rPr>
              <a:t>,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including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other </a:t>
            </a:r>
            <a:r>
              <a:rPr sz="1900" dirty="0">
                <a:latin typeface="Arial"/>
                <a:cs typeface="Arial"/>
              </a:rPr>
              <a:t>boroughs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remember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use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all</a:t>
            </a:r>
            <a:r>
              <a:rPr sz="1900" i="1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choices!</a:t>
            </a:r>
            <a:endParaRPr sz="1900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dirty="0">
                <a:latin typeface="Arial"/>
                <a:cs typeface="Arial"/>
              </a:rPr>
              <a:t>All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treated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equally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know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have</a:t>
            </a:r>
            <a:endParaRPr sz="1900" dirty="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915"/>
              </a:spcBef>
            </a:pPr>
            <a:r>
              <a:rPr sz="1900" dirty="0">
                <a:latin typeface="Arial"/>
                <a:cs typeface="Arial"/>
              </a:rPr>
              <a:t>put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them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1</a:t>
            </a:r>
            <a:r>
              <a:rPr sz="1875" baseline="26666" dirty="0">
                <a:latin typeface="Arial"/>
                <a:cs typeface="Arial"/>
              </a:rPr>
              <a:t>st</a:t>
            </a:r>
            <a:r>
              <a:rPr sz="1875" spc="240" baseline="26666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6</a:t>
            </a:r>
            <a:r>
              <a:rPr sz="1875" spc="-37" baseline="26666" dirty="0">
                <a:latin typeface="Arial"/>
                <a:cs typeface="Arial"/>
              </a:rPr>
              <a:t>th</a:t>
            </a:r>
            <a:endParaRPr sz="1875" baseline="26666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431165" algn="l"/>
                <a:tab pos="431800" algn="l"/>
              </a:tabLst>
            </a:pPr>
            <a:r>
              <a:rPr sz="1900" spc="-45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should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choose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where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most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want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go</a:t>
            </a:r>
            <a:endParaRPr sz="1900" dirty="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910"/>
              </a:spcBef>
            </a:pPr>
            <a:r>
              <a:rPr sz="1900" dirty="0">
                <a:latin typeface="Arial"/>
                <a:cs typeface="Arial"/>
              </a:rPr>
              <a:t>but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make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sure</a:t>
            </a:r>
            <a:r>
              <a:rPr sz="1900" b="1" spc="-5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your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choices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are</a:t>
            </a:r>
            <a:r>
              <a:rPr sz="1900" b="1" spc="-50" dirty="0">
                <a:latin typeface="Arial"/>
                <a:cs typeface="Arial"/>
              </a:rPr>
              <a:t> </a:t>
            </a:r>
            <a:r>
              <a:rPr sz="1900" b="1" spc="-10" dirty="0">
                <a:latin typeface="Arial"/>
                <a:cs typeface="Arial"/>
              </a:rPr>
              <a:t>realistic!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6073" y="464261"/>
            <a:ext cx="4993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Overview</a:t>
            </a:r>
            <a:r>
              <a:rPr spc="-50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process</a:t>
            </a:r>
            <a:r>
              <a:rPr spc="-45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-10" dirty="0"/>
              <a:t>facts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96161"/>
            <a:ext cx="7895590" cy="49519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97485" indent="-3429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Some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ask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parents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complete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additional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‘Supplementary </a:t>
            </a:r>
            <a:r>
              <a:rPr sz="1900" dirty="0">
                <a:latin typeface="Arial"/>
                <a:cs typeface="Arial"/>
              </a:rPr>
              <a:t>Information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form’</a:t>
            </a:r>
            <a:r>
              <a:rPr sz="1900" spc="-10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‘SIF’</a:t>
            </a:r>
            <a:endParaRPr sz="1900" dirty="0">
              <a:latin typeface="Arial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sz="275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Some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expect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banding test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50" dirty="0">
                <a:latin typeface="Arial"/>
                <a:cs typeface="Arial"/>
              </a:rPr>
              <a:t>a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banding test,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must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attend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test</a:t>
            </a:r>
            <a:endParaRPr lang="en-GB" sz="1900" spc="-2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endParaRPr sz="1900" dirty="0">
              <a:latin typeface="Arial"/>
              <a:cs typeface="Arial"/>
            </a:endParaRPr>
          </a:p>
          <a:p>
            <a:pPr marL="342900" indent="-342900" algn="just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Arial"/>
                <a:cs typeface="Arial"/>
              </a:rPr>
              <a:t>If your child has aptitude in a subject e.g. music or sports, you may also consider applying to such schools that specialise in these subjects. Your child  will be expected to take an aptitude test</a:t>
            </a:r>
          </a:p>
          <a:p>
            <a:pPr marL="342900" indent="-34290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sz="19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4965" marR="228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Information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about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banding</a:t>
            </a:r>
            <a:r>
              <a:rPr lang="en-GB" sz="1900" dirty="0">
                <a:solidFill>
                  <a:schemeClr val="tx1"/>
                </a:solidFill>
                <a:latin typeface="Arial"/>
                <a:cs typeface="Arial"/>
              </a:rPr>
              <a:t>/aptitude</a:t>
            </a:r>
            <a:r>
              <a:rPr sz="19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tests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SIFs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explained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 </a:t>
            </a:r>
            <a:r>
              <a:rPr sz="1900" dirty="0">
                <a:latin typeface="Arial"/>
                <a:cs typeface="Arial"/>
              </a:rPr>
              <a:t>open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evenings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found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individual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web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sites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in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‘</a:t>
            </a:r>
            <a:r>
              <a:rPr sz="1900" i="1" dirty="0">
                <a:latin typeface="Arial"/>
                <a:cs typeface="Arial"/>
              </a:rPr>
              <a:t>Moving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on</a:t>
            </a:r>
            <a:r>
              <a:rPr sz="1900" i="1" spc="-4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Up</a:t>
            </a:r>
            <a:r>
              <a:rPr sz="1900" dirty="0">
                <a:latin typeface="Arial"/>
                <a:cs typeface="Arial"/>
              </a:rPr>
              <a:t>’</a:t>
            </a:r>
            <a:r>
              <a:rPr sz="1900" spc="-10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information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council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web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site</a:t>
            </a:r>
            <a:endParaRPr sz="1900" dirty="0">
              <a:latin typeface="Arial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sz="275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If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online,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notified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there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additional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form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to</a:t>
            </a:r>
            <a:r>
              <a:rPr lang="en-GB"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complete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banding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n-GB" sz="1900" spc="-5" dirty="0">
                <a:solidFill>
                  <a:schemeClr val="tx1"/>
                </a:solidFill>
                <a:latin typeface="Arial"/>
                <a:cs typeface="Arial"/>
              </a:rPr>
              <a:t>or aptitude </a:t>
            </a:r>
            <a:r>
              <a:rPr sz="1900" spc="-20" dirty="0">
                <a:latin typeface="Arial"/>
                <a:cs typeface="Arial"/>
              </a:rPr>
              <a:t>test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464261"/>
            <a:ext cx="5257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Banding</a:t>
            </a:r>
            <a:r>
              <a:rPr lang="en-GB" dirty="0"/>
              <a:t>/aptitude</a:t>
            </a:r>
            <a:r>
              <a:rPr spc="-60" dirty="0"/>
              <a:t> </a:t>
            </a:r>
            <a:r>
              <a:rPr dirty="0"/>
              <a:t>tests</a:t>
            </a:r>
            <a:r>
              <a:rPr spc="-85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spc="-20" dirty="0"/>
              <a:t>SIFs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0517" y="298830"/>
            <a:ext cx="3982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Over-</a:t>
            </a:r>
            <a:r>
              <a:rPr dirty="0"/>
              <a:t>subscription</a:t>
            </a:r>
            <a:r>
              <a:rPr spc="-100" dirty="0"/>
              <a:t> </a:t>
            </a:r>
            <a:r>
              <a:rPr spc="-10" dirty="0"/>
              <a:t>criteria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2" y="1368043"/>
            <a:ext cx="7462927" cy="4721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Schools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very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popular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oversubscribed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and</a:t>
            </a:r>
            <a:endParaRPr sz="19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have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clear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way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allocate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places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 dirty="0">
              <a:latin typeface="Arial"/>
              <a:cs typeface="Arial"/>
            </a:endParaRPr>
          </a:p>
          <a:p>
            <a:pPr marL="299085" marR="1905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  <a:tab pos="1774825" algn="l"/>
              </a:tabLst>
            </a:pPr>
            <a:r>
              <a:rPr sz="1900" dirty="0">
                <a:latin typeface="Arial"/>
                <a:cs typeface="Arial"/>
              </a:rPr>
              <a:t>Priority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must</a:t>
            </a:r>
            <a:r>
              <a:rPr sz="1900" dirty="0">
                <a:latin typeface="Arial"/>
                <a:cs typeface="Arial"/>
              </a:rPr>
              <a:t>	be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given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children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Education,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Health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Care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(EHCP)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children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who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lang="en-GB" sz="1900" dirty="0">
                <a:solidFill>
                  <a:schemeClr val="tx1"/>
                </a:solidFill>
                <a:latin typeface="Arial"/>
                <a:cs typeface="Arial"/>
              </a:rPr>
              <a:t>/were</a:t>
            </a:r>
            <a:r>
              <a:rPr sz="19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Looked</a:t>
            </a:r>
            <a:r>
              <a:rPr sz="1900" spc="-1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After </a:t>
            </a:r>
            <a:r>
              <a:rPr sz="1900" dirty="0">
                <a:latin typeface="Arial"/>
                <a:cs typeface="Arial"/>
              </a:rPr>
              <a:t>by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local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authority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(LAC</a:t>
            </a:r>
            <a:r>
              <a:rPr lang="en-GB" sz="1900" spc="-10" dirty="0">
                <a:solidFill>
                  <a:schemeClr val="tx1"/>
                </a:solidFill>
                <a:latin typeface="Arial"/>
                <a:cs typeface="Arial"/>
              </a:rPr>
              <a:t>/PLAC</a:t>
            </a:r>
            <a:r>
              <a:rPr sz="1900" spc="-10" dirty="0"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 dirty="0">
              <a:latin typeface="Arial"/>
              <a:cs typeface="Arial"/>
            </a:endParaRPr>
          </a:p>
          <a:p>
            <a:pPr marL="299085" marR="4699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Some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give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priority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siblings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children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staff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school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 dirty="0">
              <a:latin typeface="Arial"/>
              <a:cs typeface="Arial"/>
            </a:endParaRPr>
          </a:p>
          <a:p>
            <a:pPr marL="299085" marR="89154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Some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give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priority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based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religious </a:t>
            </a:r>
            <a:r>
              <a:rPr sz="1900" dirty="0">
                <a:latin typeface="Arial"/>
                <a:cs typeface="Arial"/>
              </a:rPr>
              <a:t>commitment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such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as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baptism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certificate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church attendance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950" dirty="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900" dirty="0">
                <a:latin typeface="Arial"/>
                <a:cs typeface="Arial"/>
              </a:rPr>
              <a:t>Some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use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distance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as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criteria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others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will </a:t>
            </a:r>
            <a:r>
              <a:rPr sz="1900" dirty="0">
                <a:latin typeface="Arial"/>
                <a:cs typeface="Arial"/>
              </a:rPr>
              <a:t>have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system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banding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take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amount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children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each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band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49832"/>
            <a:ext cx="7947025" cy="460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4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7076440" algn="l"/>
              </a:tabLst>
            </a:pPr>
            <a:r>
              <a:rPr sz="1900" dirty="0">
                <a:latin typeface="Arial"/>
                <a:cs typeface="Arial"/>
              </a:rPr>
              <a:t>What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important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you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school?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could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good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exam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results,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50" dirty="0">
                <a:latin typeface="Arial"/>
                <a:cs typeface="Arial"/>
              </a:rPr>
              <a:t>a </a:t>
            </a:r>
            <a:r>
              <a:rPr sz="1900" dirty="0">
                <a:latin typeface="Arial"/>
                <a:cs typeface="Arial"/>
              </a:rPr>
              <a:t>preference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small/big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school,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relatively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easy/safe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journey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to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(even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winter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months),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after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opportunities,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10" dirty="0">
                <a:latin typeface="Arial"/>
                <a:cs typeface="Arial"/>
              </a:rPr>
              <a:t>facilities </a:t>
            </a:r>
            <a:r>
              <a:rPr sz="1900" dirty="0">
                <a:latin typeface="Arial"/>
                <a:cs typeface="Arial"/>
              </a:rPr>
              <a:t>such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theatre’s,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ICT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suites,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playing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fields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music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opportunities.</a:t>
            </a:r>
            <a:r>
              <a:rPr sz="1900" spc="-10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All </a:t>
            </a:r>
            <a:r>
              <a:rPr sz="1900" dirty="0">
                <a:latin typeface="Arial"/>
                <a:cs typeface="Arial"/>
              </a:rPr>
              <a:t>these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things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consider.</a:t>
            </a:r>
            <a:endParaRPr sz="1900" dirty="0">
              <a:latin typeface="Arial"/>
              <a:cs typeface="Arial"/>
            </a:endParaRPr>
          </a:p>
          <a:p>
            <a:pPr marL="354965" marR="365125" indent="-342900">
              <a:lnSpc>
                <a:spcPct val="14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spc="-25" dirty="0">
                <a:latin typeface="Arial"/>
                <a:cs typeface="Arial"/>
              </a:rPr>
              <a:t>Young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people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who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secure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happy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learn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more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things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important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you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things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important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your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talk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them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involve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them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choices</a:t>
            </a:r>
            <a:endParaRPr sz="1900" dirty="0">
              <a:latin typeface="Arial"/>
              <a:cs typeface="Arial"/>
            </a:endParaRPr>
          </a:p>
          <a:p>
            <a:pPr marL="354965" marR="419100" indent="-342900">
              <a:lnSpc>
                <a:spcPct val="14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Arrange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attend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open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evenings/days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any/all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are </a:t>
            </a:r>
            <a:r>
              <a:rPr sz="1900" dirty="0">
                <a:latin typeface="Arial"/>
                <a:cs typeface="Arial"/>
              </a:rPr>
              <a:t>considering,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your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child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(your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primary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school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authorise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your </a:t>
            </a:r>
            <a:r>
              <a:rPr sz="1900" dirty="0">
                <a:latin typeface="Arial"/>
                <a:cs typeface="Arial"/>
              </a:rPr>
              <a:t>child’s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absence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this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during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transition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period)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3254" y="464261"/>
            <a:ext cx="4397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Some</a:t>
            </a:r>
            <a:r>
              <a:rPr spc="-50" dirty="0"/>
              <a:t> </a:t>
            </a:r>
            <a:r>
              <a:rPr dirty="0"/>
              <a:t>things</a:t>
            </a:r>
            <a:r>
              <a:rPr spc="-5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spc="-10" dirty="0"/>
              <a:t>consider…..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6048" y="428624"/>
            <a:ext cx="5306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Some</a:t>
            </a:r>
            <a:r>
              <a:rPr spc="-55" dirty="0"/>
              <a:t> </a:t>
            </a:r>
            <a:r>
              <a:rPr dirty="0"/>
              <a:t>more</a:t>
            </a:r>
            <a:r>
              <a:rPr spc="-40" dirty="0"/>
              <a:t> </a:t>
            </a:r>
            <a:r>
              <a:rPr dirty="0"/>
              <a:t>things</a:t>
            </a:r>
            <a:r>
              <a:rPr spc="-6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spc="-10" dirty="0"/>
              <a:t>consider…..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35688"/>
            <a:ext cx="7769225" cy="4081779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55"/>
              </a:spcBef>
              <a:buChar char="•"/>
              <a:tabLst>
                <a:tab pos="355600" algn="l"/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When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you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visit,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ask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questions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of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current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pupils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(who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may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show</a:t>
            </a:r>
            <a:endParaRPr sz="21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you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around),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teaching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staff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the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head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teacher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if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possible</a:t>
            </a:r>
            <a:endParaRPr sz="2100">
              <a:latin typeface="Arial"/>
              <a:cs typeface="Arial"/>
            </a:endParaRPr>
          </a:p>
          <a:p>
            <a:pPr marL="355600" marR="78105" indent="-343535">
              <a:lnSpc>
                <a:spcPct val="160000"/>
              </a:lnSpc>
              <a:spcBef>
                <a:spcPts val="445"/>
              </a:spcBef>
              <a:buChar char="•"/>
              <a:tabLst>
                <a:tab pos="355600" algn="l"/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Ask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about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lessons,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but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also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ask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about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things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like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dinner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times, </a:t>
            </a:r>
            <a:r>
              <a:rPr sz="2100" dirty="0">
                <a:latin typeface="Arial"/>
                <a:cs typeface="Arial"/>
              </a:rPr>
              <a:t>bullying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support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any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pupils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who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may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need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it</a:t>
            </a:r>
            <a:endParaRPr sz="2100">
              <a:latin typeface="Arial"/>
              <a:cs typeface="Arial"/>
            </a:endParaRPr>
          </a:p>
          <a:p>
            <a:pPr marL="355600" marR="271780" indent="-343535">
              <a:lnSpc>
                <a:spcPct val="160000"/>
              </a:lnSpc>
              <a:spcBef>
                <a:spcPts val="509"/>
              </a:spcBef>
              <a:buChar char="•"/>
              <a:tabLst>
                <a:tab pos="355600" algn="l"/>
                <a:tab pos="356235" algn="l"/>
                <a:tab pos="5612130" algn="l"/>
              </a:tabLst>
            </a:pPr>
            <a:r>
              <a:rPr sz="2000" dirty="0">
                <a:latin typeface="Arial"/>
                <a:cs typeface="Arial"/>
              </a:rPr>
              <a:t>It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useful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talk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friends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neighbours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have </a:t>
            </a:r>
            <a:r>
              <a:rPr sz="2000" dirty="0">
                <a:latin typeface="Arial"/>
                <a:cs typeface="Arial"/>
              </a:rPr>
              <a:t>experience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school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considering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remember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all </a:t>
            </a:r>
            <a:r>
              <a:rPr sz="2000" dirty="0">
                <a:latin typeface="Arial"/>
                <a:cs typeface="Arial"/>
              </a:rPr>
              <a:t>children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different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schools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change</a:t>
            </a:r>
            <a:r>
              <a:rPr sz="2000" dirty="0">
                <a:latin typeface="Arial"/>
                <a:cs typeface="Arial"/>
              </a:rPr>
              <a:t>	-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make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own </a:t>
            </a:r>
            <a:r>
              <a:rPr sz="2000" dirty="0">
                <a:latin typeface="Arial"/>
                <a:cs typeface="Arial"/>
              </a:rPr>
              <a:t>mind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based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i="1" dirty="0">
                <a:latin typeface="Arial"/>
                <a:cs typeface="Arial"/>
              </a:rPr>
              <a:t>your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research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your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child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58099CD1EAD46AE19600E78E69E1E" ma:contentTypeVersion="12" ma:contentTypeDescription="Create a new document." ma:contentTypeScope="" ma:versionID="935c64730c3d1c75e5dd27f8799b9993">
  <xsd:schema xmlns:xsd="http://www.w3.org/2001/XMLSchema" xmlns:xs="http://www.w3.org/2001/XMLSchema" xmlns:p="http://schemas.microsoft.com/office/2006/metadata/properties" xmlns:ns2="faf8cbad-02b8-4e59-9528-405cc674accd" xmlns:ns3="c5d6e10e-571c-4ea0-b995-d9ebc4484aed" targetNamespace="http://schemas.microsoft.com/office/2006/metadata/properties" ma:root="true" ma:fieldsID="1a02786add37ef34e94b2693f81b8124" ns2:_="" ns3:_="">
    <xsd:import namespace="faf8cbad-02b8-4e59-9528-405cc674accd"/>
    <xsd:import namespace="c5d6e10e-571c-4ea0-b995-d9ebc4484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8cbad-02b8-4e59-9528-405cc674a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6e10e-571c-4ea0-b995-d9ebc4484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B7F1B8-137E-416E-9E90-A8678014D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8cbad-02b8-4e59-9528-405cc674accd"/>
    <ds:schemaRef ds:uri="c5d6e10e-571c-4ea0-b995-d9ebc4484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185EA6-9637-472E-803D-83004DC86B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B25CF-A09F-42FC-8AEB-CBB382C3363B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5d6e10e-571c-4ea0-b995-d9ebc4484aed"/>
    <ds:schemaRef ds:uri="faf8cbad-02b8-4e59-9528-405cc674acc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1820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Content</vt:lpstr>
      <vt:lpstr>Introduction</vt:lpstr>
      <vt:lpstr>Some parents believe…….</vt:lpstr>
      <vt:lpstr>Overview of process – the facts</vt:lpstr>
      <vt:lpstr>Banding/aptitude tests and SIFs</vt:lpstr>
      <vt:lpstr>Over-subscription criteria</vt:lpstr>
      <vt:lpstr>Some things to consider…..</vt:lpstr>
      <vt:lpstr>Some more things to consider…..</vt:lpstr>
      <vt:lpstr>…. and more</vt:lpstr>
      <vt:lpstr>Doing the application</vt:lpstr>
      <vt:lpstr>Doing the application</vt:lpstr>
      <vt:lpstr>What happens next…</vt:lpstr>
      <vt:lpstr>…What happens next</vt:lpstr>
      <vt:lpstr>Summary and key dates</vt:lpstr>
      <vt:lpstr>Summary and key dates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power point presentation</dc:title>
  <dc:creator>rbkc</dc:creator>
  <cp:lastModifiedBy>Lord Samantha: H&amp;F</cp:lastModifiedBy>
  <cp:revision>7</cp:revision>
  <dcterms:created xsi:type="dcterms:W3CDTF">2022-06-01T08:16:24Z</dcterms:created>
  <dcterms:modified xsi:type="dcterms:W3CDTF">2022-09-08T09:50:24Z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2022-06-01T00:00:00Z</vt:filetime>
  </property>
  <property fmtid="{D5CDD505-2E9C-101B-9397-08002B2CF9AE}" pid="5" name="ContentTypeId">
    <vt:lpwstr>0x0101002E058099CD1EAD46AE19600E78E69E1E</vt:lpwstr>
  </property>
</Properties>
</file>