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60" r:id="rId3"/>
    <p:sldId id="261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64E85F-4BA8-E946-81AD-16FB38BB2E33}" v="13" dt="2021-11-17T10:52:55.1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0"/>
    <p:restoredTop sz="95853"/>
  </p:normalViewPr>
  <p:slideViewPr>
    <p:cSldViewPr snapToGrid="0" snapToObjects="1">
      <p:cViewPr varScale="1">
        <p:scale>
          <a:sx n="101" d="100"/>
          <a:sy n="101" d="100"/>
        </p:scale>
        <p:origin x="20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8E62E-306D-604A-B255-A41AE6CFB84F}" type="datetimeFigureOut">
              <a:rPr lang="en-US" smtClean="0"/>
              <a:t>11/17/21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BE94F-5ADC-2545-88A3-C1B29A297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9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04f92bc3a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04f92bc3a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f9e058826f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f9e058826f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f9e058826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f9e058826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04f92bc3a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04f92bc3a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06568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0BE94F-5ADC-2545-88A3-C1B29A2976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388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126CC-4F53-794E-A8FF-FE42536B01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92B380-35C1-B64B-BB94-6E9B240D3F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33B18-5320-8748-AEBC-3D755CFB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4C92-3F5A-854E-A67D-A0C8FFAA09C5}" type="datetimeFigureOut">
              <a:rPr lang="en-US" smtClean="0"/>
              <a:t>11/17/21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23D60-2692-4247-88FB-2F6876F04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597A-60B9-9346-9E3E-24FCA029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15A0D-8B9E-614E-9A36-AB6DC327E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19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252D7-7EEB-4C40-BDA9-5C4CEDBF5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BFD4D7-27CC-8D4D-B03B-25C4E30486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D3CA5-9A74-2347-9FB7-7DA40E481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4C92-3F5A-854E-A67D-A0C8FFAA09C5}" type="datetimeFigureOut">
              <a:rPr lang="en-US" smtClean="0"/>
              <a:t>11/17/21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20F67-7B6B-2A40-8A51-1E71A8507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B9988-A0FB-3844-84A6-EC8F71D29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15A0D-8B9E-614E-9A36-AB6DC327E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8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AD6BEE-64A6-AE41-AB66-C4735B0704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E1BC6D-4D11-E54F-8983-FF266C11F6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F8A48-DD1A-4144-A13F-1CF29FD83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4C92-3F5A-854E-A67D-A0C8FFAA09C5}" type="datetimeFigureOut">
              <a:rPr lang="en-US" smtClean="0"/>
              <a:t>11/17/21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8326D-27A0-DC42-8B5E-6FF3E358C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63CBF-9EB0-9F48-A58A-2868AF090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15A0D-8B9E-614E-9A36-AB6DC327E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51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2F92B-4DB4-7049-BF7E-8C6F9CE38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90D8A-1AA6-A547-983F-3480CC3EC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9E2CD-CE5C-A046-8C53-078F0D96C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4C92-3F5A-854E-A67D-A0C8FFAA09C5}" type="datetimeFigureOut">
              <a:rPr lang="en-US" smtClean="0"/>
              <a:t>11/17/21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1AE38-D8BF-9241-AC6B-D14AADF44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AEC8D0-A5E9-A147-BCDE-F1683D3D9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15A0D-8B9E-614E-9A36-AB6DC327E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F59C2-2201-E247-97BF-D74F8A3F2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0DBC12-7C07-7C4D-AD8D-EF3451F6C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DB488-09E9-B243-B3B8-2814C507D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4C92-3F5A-854E-A67D-A0C8FFAA09C5}" type="datetimeFigureOut">
              <a:rPr lang="en-US" smtClean="0"/>
              <a:t>11/17/21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287B0-12D1-6140-BC9F-843AD585C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6BB0F-319F-9147-84E5-B029AC00A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15A0D-8B9E-614E-9A36-AB6DC327E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626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4747E-E753-2542-8719-F3BFC84B6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82BC6-3CAB-2D46-B1D5-ECF1C73C70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9EE6D3-DE63-1748-ACA3-F701F22A06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46C04D-3188-604D-AD70-9FD9357E5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4C92-3F5A-854E-A67D-A0C8FFAA09C5}" type="datetimeFigureOut">
              <a:rPr lang="en-US" smtClean="0"/>
              <a:t>11/17/21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E3C013-2257-9F42-ADC1-D69EC7A32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D1CD1D-4DB0-0B42-832F-66E7CDD79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15A0D-8B9E-614E-9A36-AB6DC327E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03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722FF-99C4-F14E-86F5-6FD32E57A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99859-2D6A-1D42-ABDD-F4E112F46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11EB9-249B-0142-9BD3-23190639C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DD5DB0-7D0C-774A-A731-59FC211DE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7BB802-91F9-3C40-B4D3-5D87676AE0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0D3539-150A-9940-A322-163511CE7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4C92-3F5A-854E-A67D-A0C8FFAA09C5}" type="datetimeFigureOut">
              <a:rPr lang="en-US" smtClean="0"/>
              <a:t>11/17/21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FDDAAF-1E7B-9B4D-9D00-7FE694F02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0DED31-F80F-5949-9E52-78AF94ED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15A0D-8B9E-614E-9A36-AB6DC327E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70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CC00D-79A4-5047-B6F4-F8A57EAD8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DCF08C-FB78-164D-9F66-460AEC1BE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4C92-3F5A-854E-A67D-A0C8FFAA09C5}" type="datetimeFigureOut">
              <a:rPr lang="en-US" smtClean="0"/>
              <a:t>11/17/21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B6B58D-AFA9-E844-B7BC-82E810FF4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D9FA0A-7D44-4B4C-BBF7-333C7AA31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15A0D-8B9E-614E-9A36-AB6DC327E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207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7FC726-8A4D-0549-A600-DB37EA1C2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4C92-3F5A-854E-A67D-A0C8FFAA09C5}" type="datetimeFigureOut">
              <a:rPr lang="en-US" smtClean="0"/>
              <a:t>11/17/21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68E414-274F-F347-851A-A129C7A2C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89ED51-31E7-284A-A0E2-C5444F12F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15A0D-8B9E-614E-9A36-AB6DC327E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40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E59C5-394E-AA4A-AE36-7DE3798FA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7E150-039D-6746-8B78-942FAAC69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E264F0-203F-CD4F-816C-01E51D577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A3ABBF-6AF2-2343-B24F-CF177A473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4C92-3F5A-854E-A67D-A0C8FFAA09C5}" type="datetimeFigureOut">
              <a:rPr lang="en-US" smtClean="0"/>
              <a:t>11/17/21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E0D0FF-0FFC-6346-AC30-EB3C26B99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0984F5-E538-D545-BC43-FB0464AE3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15A0D-8B9E-614E-9A36-AB6DC327E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918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C11A8-11A9-4E43-9C9A-53DB7DFCE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1F89CB-AECD-344D-B387-0295C83460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971D49-A5F6-7741-9CE8-C981F710B7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B3BA5-3CFF-E44B-84FC-666F81E7A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4C92-3F5A-854E-A67D-A0C8FFAA09C5}" type="datetimeFigureOut">
              <a:rPr lang="en-US" smtClean="0"/>
              <a:t>11/17/21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E7743F-78A7-8E44-84D4-69718C9B8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AB0044-4605-CC4C-9A11-36C234272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15A0D-8B9E-614E-9A36-AB6DC327E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141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91A553-7B80-9245-99A2-C41B2FF90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A2582-1534-214D-A3AE-771B1E63E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4F3B1-D198-6648-A783-49894ADD9E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B4C92-3F5A-854E-A67D-A0C8FFAA09C5}" type="datetimeFigureOut">
              <a:rPr lang="en-US" smtClean="0"/>
              <a:t>11/17/21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6ECBD-76BB-EA42-9CDD-2CF6884A91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445D2-30AC-D848-ACD6-B61DF56D15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15A0D-8B9E-614E-9A36-AB6DC327E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166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rmAutofit/>
          </a:bodyPr>
          <a:lstStyle/>
          <a:p>
            <a:pPr>
              <a:spcBef>
                <a:spcPts val="0"/>
              </a:spcBef>
            </a:pP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Bef>
                <a:spcPts val="0"/>
              </a:spcBef>
            </a:pP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866167" y="2734834"/>
            <a:ext cx="9088800" cy="1436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GB" sz="4000" b="1" dirty="0">
                <a:solidFill>
                  <a:srgbClr val="0D172C"/>
                </a:solidFill>
                <a:latin typeface="Sarabun"/>
                <a:ea typeface="Sarabun"/>
                <a:cs typeface="Sarabun"/>
                <a:sym typeface="Sarabun"/>
              </a:rPr>
              <a:t>Kooth NWL Schools Stratification Plan</a:t>
            </a:r>
            <a:br>
              <a:rPr lang="en-GB" sz="4000" b="1" dirty="0">
                <a:solidFill>
                  <a:srgbClr val="0D172C"/>
                </a:solidFill>
                <a:latin typeface="Sarabun"/>
                <a:ea typeface="Sarabun"/>
                <a:cs typeface="Sarabun"/>
                <a:sym typeface="Sarabun"/>
              </a:rPr>
            </a:br>
            <a:r>
              <a:rPr lang="en-GB" sz="3733" b="1" dirty="0">
                <a:solidFill>
                  <a:srgbClr val="0B6873"/>
                </a:solidFill>
                <a:latin typeface="Sarabun"/>
                <a:ea typeface="Sarabun"/>
                <a:cs typeface="Sarabun"/>
                <a:sym typeface="Sarabun"/>
              </a:rPr>
              <a:t>Proposal for Mobilisation Group</a:t>
            </a:r>
            <a:endParaRPr sz="3733" b="1" dirty="0">
              <a:solidFill>
                <a:srgbClr val="0B6873"/>
              </a:solidFill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866167" y="5587934"/>
            <a:ext cx="7247200" cy="861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GB" sz="2000">
                <a:solidFill>
                  <a:srgbClr val="0D172C"/>
                </a:solidFill>
                <a:latin typeface="Sarabun"/>
                <a:ea typeface="Sarabun"/>
                <a:cs typeface="Sarabun"/>
                <a:sym typeface="Sarabun"/>
              </a:rPr>
              <a:t>Claire Parsons</a:t>
            </a:r>
            <a:endParaRPr sz="2000">
              <a:solidFill>
                <a:srgbClr val="0D172C"/>
              </a:solidFill>
              <a:latin typeface="Sarabun"/>
              <a:ea typeface="Sarabun"/>
              <a:cs typeface="Sarabun"/>
              <a:sym typeface="Sarabun"/>
            </a:endParaRPr>
          </a:p>
          <a:p>
            <a:r>
              <a:rPr lang="en-GB" sz="2000" b="1">
                <a:solidFill>
                  <a:srgbClr val="0B6873"/>
                </a:solidFill>
                <a:latin typeface="Sarabun"/>
                <a:ea typeface="Sarabun"/>
                <a:cs typeface="Sarabun"/>
                <a:sym typeface="Sarabun"/>
              </a:rPr>
              <a:t>LSE Area Manager</a:t>
            </a:r>
            <a:endParaRPr sz="2000" b="1">
              <a:solidFill>
                <a:srgbClr val="0B6873"/>
              </a:solidFill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4165767" y="5587934"/>
            <a:ext cx="3758000" cy="861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GB" sz="2000">
                <a:solidFill>
                  <a:srgbClr val="0D172C"/>
                </a:solidFill>
                <a:latin typeface="Sarabun"/>
                <a:ea typeface="Sarabun"/>
                <a:cs typeface="Sarabun"/>
                <a:sym typeface="Sarabun"/>
              </a:rPr>
              <a:t>Michael Stones</a:t>
            </a:r>
            <a:endParaRPr sz="2000">
              <a:solidFill>
                <a:srgbClr val="0D172C"/>
              </a:solidFill>
              <a:latin typeface="Sarabun"/>
              <a:ea typeface="Sarabun"/>
              <a:cs typeface="Sarabun"/>
              <a:sym typeface="Sarabun"/>
            </a:endParaRPr>
          </a:p>
          <a:p>
            <a:r>
              <a:rPr lang="en-GB" sz="2000" b="1">
                <a:solidFill>
                  <a:srgbClr val="0B6873"/>
                </a:solidFill>
                <a:latin typeface="Sarabun"/>
                <a:ea typeface="Sarabun"/>
                <a:cs typeface="Sarabun"/>
                <a:sym typeface="Sarabun"/>
              </a:rPr>
              <a:t>Kooth Engagement Lead</a:t>
            </a:r>
            <a:endParaRPr sz="2000" b="1">
              <a:solidFill>
                <a:srgbClr val="0B6873"/>
              </a:solidFill>
              <a:latin typeface="Sarabun"/>
              <a:ea typeface="Sarabun"/>
              <a:cs typeface="Sarabun"/>
              <a:sym typeface="Sarabun"/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67036" y="521629"/>
            <a:ext cx="2845403" cy="12740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8"/>
            <a:ext cx="12192000" cy="6858008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6"/>
          <p:cNvSpPr txBox="1"/>
          <p:nvPr/>
        </p:nvSpPr>
        <p:spPr>
          <a:xfrm>
            <a:off x="866167" y="514367"/>
            <a:ext cx="9552400" cy="697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GB" sz="2933" b="1" dirty="0">
                <a:solidFill>
                  <a:srgbClr val="0D172C"/>
                </a:solidFill>
                <a:latin typeface="Sarabun"/>
                <a:ea typeface="Sarabun"/>
                <a:cs typeface="Sarabun"/>
                <a:sym typeface="Sarabun"/>
              </a:rPr>
              <a:t>How to identify priority schools</a:t>
            </a:r>
            <a:endParaRPr sz="2933" b="1" dirty="0">
              <a:solidFill>
                <a:srgbClr val="0B6873"/>
              </a:solidFill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87" name="Google Shape;87;p16"/>
          <p:cNvSpPr txBox="1"/>
          <p:nvPr/>
        </p:nvSpPr>
        <p:spPr>
          <a:xfrm>
            <a:off x="866167" y="4208434"/>
            <a:ext cx="4387200" cy="2092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GB" sz="2000" dirty="0">
                <a:latin typeface="Sarabun"/>
                <a:ea typeface="Sarabun"/>
                <a:cs typeface="Sarabun"/>
                <a:sym typeface="Sarabun"/>
              </a:rPr>
              <a:t>With support from borough leads and other key stakeholders, Kooth has undertaken a schools mapping exercise to identify suggested priority schools.</a:t>
            </a:r>
            <a:endParaRPr sz="2000" dirty="0">
              <a:latin typeface="Sarabun"/>
              <a:ea typeface="Sarabun"/>
              <a:cs typeface="Sarabun"/>
              <a:sym typeface="Sarabun"/>
            </a:endParaRPr>
          </a:p>
          <a:p>
            <a:endParaRPr sz="2000" dirty="0">
              <a:latin typeface="Sarabun"/>
              <a:ea typeface="Sarabun"/>
              <a:cs typeface="Sarabun"/>
              <a:sym typeface="Sarabun"/>
            </a:endParaRPr>
          </a:p>
          <a:p>
            <a:r>
              <a:rPr lang="en-GB" sz="2000" dirty="0">
                <a:latin typeface="Sarabun"/>
                <a:ea typeface="Sarabun"/>
                <a:cs typeface="Sarabun"/>
                <a:sym typeface="Sarabun"/>
              </a:rPr>
              <a:t>The criteria used in this exercise were:</a:t>
            </a:r>
            <a:endParaRPr sz="2000" dirty="0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88" name="Google Shape;88;p16"/>
          <p:cNvSpPr txBox="1"/>
          <p:nvPr/>
        </p:nvSpPr>
        <p:spPr>
          <a:xfrm>
            <a:off x="5503933" y="1152787"/>
            <a:ext cx="4627038" cy="5509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indent="-423323">
              <a:buSzPts val="1400"/>
              <a:buFont typeface="Sarabun"/>
              <a:buChar char="●"/>
            </a:pPr>
            <a:r>
              <a:rPr lang="en-GB" dirty="0">
                <a:latin typeface="Sarabun"/>
                <a:ea typeface="Sarabun"/>
                <a:cs typeface="Sarabun"/>
                <a:sym typeface="Sarabun"/>
              </a:rPr>
              <a:t>A </a:t>
            </a:r>
            <a:r>
              <a:rPr lang="en-GB" b="1" dirty="0">
                <a:solidFill>
                  <a:srgbClr val="0B6873"/>
                </a:solidFill>
                <a:latin typeface="Sarabun"/>
                <a:ea typeface="Sarabun"/>
                <a:cs typeface="Sarabun"/>
                <a:sym typeface="Sarabun"/>
              </a:rPr>
              <a:t>focus on secondary schools </a:t>
            </a:r>
            <a:r>
              <a:rPr lang="en-GB" dirty="0">
                <a:latin typeface="Sarabun"/>
                <a:ea typeface="Sarabun"/>
                <a:cs typeface="Sarabun"/>
                <a:sym typeface="Sarabun"/>
              </a:rPr>
              <a:t>due to the ability to reach large numbers of young people within the age range of the contract in these settings</a:t>
            </a:r>
            <a:endParaRPr dirty="0">
              <a:latin typeface="Sarabun"/>
              <a:ea typeface="Sarabun"/>
              <a:cs typeface="Sarabun"/>
              <a:sym typeface="Sarabun"/>
            </a:endParaRPr>
          </a:p>
          <a:p>
            <a:pPr marL="609585" indent="-423323">
              <a:buSzPts val="1400"/>
              <a:buFont typeface="Sarabun"/>
              <a:buChar char="●"/>
            </a:pPr>
            <a:r>
              <a:rPr lang="en-GB" dirty="0">
                <a:latin typeface="Sarabun"/>
                <a:ea typeface="Sarabun"/>
                <a:cs typeface="Sarabun"/>
                <a:sym typeface="Sarabun"/>
              </a:rPr>
              <a:t>Using </a:t>
            </a:r>
            <a:r>
              <a:rPr lang="en-GB" b="1" dirty="0">
                <a:solidFill>
                  <a:srgbClr val="0B6873"/>
                </a:solidFill>
                <a:latin typeface="Sarabun"/>
                <a:ea typeface="Sarabun"/>
                <a:cs typeface="Sarabun"/>
                <a:sym typeface="Sarabun"/>
              </a:rPr>
              <a:t>Indices of Multiple Deprivation maps </a:t>
            </a:r>
            <a:r>
              <a:rPr lang="en-GB" dirty="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(from 2015, 2018 or 2019 depending on most recent available) maps to identify those schools serving areas of highest deprivation</a:t>
            </a:r>
            <a:endParaRPr b="1" dirty="0">
              <a:latin typeface="Sarabun"/>
              <a:ea typeface="Sarabun"/>
              <a:cs typeface="Sarabun"/>
              <a:sym typeface="Sarabun"/>
            </a:endParaRPr>
          </a:p>
          <a:p>
            <a:pPr marL="609585" indent="-423323">
              <a:buSzPts val="1400"/>
              <a:buFont typeface="Sarabun"/>
              <a:buChar char="●"/>
            </a:pPr>
            <a:r>
              <a:rPr lang="en-GB" dirty="0">
                <a:latin typeface="Sarabun"/>
                <a:ea typeface="Sarabun"/>
                <a:cs typeface="Sarabun"/>
                <a:sym typeface="Sarabun"/>
              </a:rPr>
              <a:t>Looking specifically at </a:t>
            </a:r>
            <a:r>
              <a:rPr lang="en-GB" b="1" dirty="0">
                <a:solidFill>
                  <a:srgbClr val="0B6873"/>
                </a:solidFill>
                <a:latin typeface="Sarabun"/>
                <a:ea typeface="Sarabun"/>
                <a:cs typeface="Sarabun"/>
                <a:sym typeface="Sarabun"/>
              </a:rPr>
              <a:t>FSM data </a:t>
            </a:r>
            <a:endParaRPr dirty="0">
              <a:solidFill>
                <a:srgbClr val="0B6873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marL="609585" indent="-423323">
              <a:buClr>
                <a:schemeClr val="dk1"/>
              </a:buClr>
              <a:buSzPts val="1400"/>
              <a:buFont typeface="Sarabun"/>
              <a:buChar char="●"/>
            </a:pPr>
            <a:r>
              <a:rPr lang="en-GB" dirty="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Considering the </a:t>
            </a:r>
            <a:r>
              <a:rPr lang="en-GB" b="1" dirty="0">
                <a:solidFill>
                  <a:srgbClr val="0B6873"/>
                </a:solidFill>
                <a:latin typeface="Sarabun"/>
                <a:ea typeface="Sarabun"/>
                <a:cs typeface="Sarabun"/>
                <a:sym typeface="Sarabun"/>
              </a:rPr>
              <a:t>size of the school cohort </a:t>
            </a:r>
            <a:r>
              <a:rPr lang="en-GB" dirty="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to allow for greatest reach</a:t>
            </a:r>
            <a:endParaRPr dirty="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marL="609585" indent="-423323">
              <a:buClr>
                <a:schemeClr val="dk1"/>
              </a:buClr>
              <a:buSzPts val="1400"/>
              <a:buFont typeface="Sarabun"/>
              <a:buChar char="●"/>
            </a:pPr>
            <a:r>
              <a:rPr lang="en-GB" dirty="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Considering </a:t>
            </a:r>
            <a:r>
              <a:rPr lang="en-GB" b="1" dirty="0">
                <a:solidFill>
                  <a:srgbClr val="0B6873"/>
                </a:solidFill>
                <a:latin typeface="Sarabun"/>
                <a:ea typeface="Sarabun"/>
                <a:cs typeface="Sarabun"/>
                <a:sym typeface="Sarabun"/>
              </a:rPr>
              <a:t>‘Heard About’ data from Kooth Q2 2021-2022 </a:t>
            </a:r>
            <a:r>
              <a:rPr lang="en-GB" dirty="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reports to identify where schools are not currently featuring as highly as we might expect as a signposting route for Kooth</a:t>
            </a:r>
            <a:endParaRPr dirty="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marL="609585" indent="-423323">
              <a:buClr>
                <a:schemeClr val="dk1"/>
              </a:buClr>
              <a:buSzPts val="1400"/>
              <a:buFont typeface="Sarabun"/>
              <a:buChar char="●"/>
            </a:pPr>
            <a:r>
              <a:rPr lang="en-GB" dirty="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Establishing where </a:t>
            </a:r>
            <a:r>
              <a:rPr lang="en-GB" b="1" dirty="0">
                <a:solidFill>
                  <a:srgbClr val="0B6873"/>
                </a:solidFill>
                <a:latin typeface="Sarabun"/>
                <a:ea typeface="Sarabun"/>
                <a:cs typeface="Sarabun"/>
                <a:sym typeface="Sarabun"/>
              </a:rPr>
              <a:t>MHSTs </a:t>
            </a:r>
            <a:r>
              <a:rPr lang="en-GB" dirty="0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are already working with schools </a:t>
            </a:r>
            <a:endParaRPr dirty="0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89" name="Google Shape;89;p16"/>
          <p:cNvSpPr/>
          <p:nvPr/>
        </p:nvSpPr>
        <p:spPr>
          <a:xfrm>
            <a:off x="866167" y="1362567"/>
            <a:ext cx="4387200" cy="2544800"/>
          </a:xfrm>
          <a:prstGeom prst="roundRect">
            <a:avLst>
              <a:gd name="adj" fmla="val 8481"/>
            </a:avLst>
          </a:prstGeom>
          <a:solidFill>
            <a:srgbClr val="B2D8D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GB" i="1" dirty="0">
                <a:solidFill>
                  <a:srgbClr val="0B0C0C"/>
                </a:solidFill>
                <a:highlight>
                  <a:srgbClr val="B2D8D8"/>
                </a:highlight>
                <a:latin typeface="Sarabun"/>
                <a:ea typeface="Sarabun"/>
                <a:cs typeface="Sarabun"/>
                <a:sym typeface="Sarabun"/>
              </a:rPr>
              <a:t>It is well established that deprivation (a lack of money, resources and access to life opportunities) or being in a position of relative disadvantage (having significantly less resource than others) is associated with poorer health, including mental health.     </a:t>
            </a:r>
            <a:endParaRPr i="1" dirty="0">
              <a:solidFill>
                <a:srgbClr val="0B0C0C"/>
              </a:solidFill>
              <a:highlight>
                <a:srgbClr val="B2D8D8"/>
              </a:highlight>
              <a:latin typeface="Sarabun"/>
              <a:ea typeface="Sarabun"/>
              <a:cs typeface="Sarabun"/>
              <a:sym typeface="Sarabun"/>
            </a:endParaRPr>
          </a:p>
          <a:p>
            <a:pPr algn="r">
              <a:buClr>
                <a:schemeClr val="dk1"/>
              </a:buClr>
              <a:buSzPts val="1100"/>
            </a:pPr>
            <a:r>
              <a:rPr lang="en-GB" sz="1333" i="1" dirty="0">
                <a:solidFill>
                  <a:schemeClr val="dk1"/>
                </a:solidFill>
                <a:highlight>
                  <a:srgbClr val="B2D8D8"/>
                </a:highlight>
                <a:latin typeface="Sarabun"/>
                <a:ea typeface="Sarabun"/>
                <a:cs typeface="Sarabun"/>
                <a:sym typeface="Sarabun"/>
              </a:rPr>
              <a:t>(</a:t>
            </a:r>
            <a:r>
              <a:rPr lang="en-GB" sz="1333" dirty="0">
                <a:solidFill>
                  <a:schemeClr val="dk1"/>
                </a:solidFill>
                <a:highlight>
                  <a:srgbClr val="B2D8D8"/>
                </a:highlight>
              </a:rPr>
              <a:t>The Mental Health and Wellbeing Joint Strategic Needs Assessment (JSNA), 2019)</a:t>
            </a:r>
            <a:endParaRPr sz="1333" i="1" dirty="0">
              <a:solidFill>
                <a:schemeClr val="dk1"/>
              </a:solidFill>
              <a:highlight>
                <a:srgbClr val="B2D8D8"/>
              </a:highlight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8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7"/>
          <p:cNvSpPr txBox="1"/>
          <p:nvPr/>
        </p:nvSpPr>
        <p:spPr>
          <a:xfrm>
            <a:off x="887200" y="432334"/>
            <a:ext cx="7247200" cy="697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GB" sz="2933" b="1">
                <a:solidFill>
                  <a:srgbClr val="0D172C"/>
                </a:solidFill>
                <a:latin typeface="Sarabun"/>
                <a:ea typeface="Sarabun"/>
                <a:cs typeface="Sarabun"/>
                <a:sym typeface="Sarabun"/>
              </a:rPr>
              <a:t>Proposed targeted engagement plan</a:t>
            </a:r>
            <a:endParaRPr sz="2933" b="1">
              <a:solidFill>
                <a:srgbClr val="0B6873"/>
              </a:solidFill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96" name="Google Shape;96;p17"/>
          <p:cNvSpPr txBox="1"/>
          <p:nvPr/>
        </p:nvSpPr>
        <p:spPr>
          <a:xfrm>
            <a:off x="887200" y="1129933"/>
            <a:ext cx="104176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GB" sz="2400" b="1">
                <a:solidFill>
                  <a:srgbClr val="0B6873"/>
                </a:solidFill>
                <a:latin typeface="Sarabun"/>
                <a:ea typeface="Sarabun"/>
                <a:cs typeface="Sarabun"/>
                <a:sym typeface="Sarabun"/>
              </a:rPr>
              <a:t>Phase 1: January - March 2022</a:t>
            </a:r>
            <a:endParaRPr sz="2400" b="1">
              <a:solidFill>
                <a:srgbClr val="0B6873"/>
              </a:solidFill>
              <a:latin typeface="Sarabun"/>
              <a:ea typeface="Sarabun"/>
              <a:cs typeface="Sarabun"/>
              <a:sym typeface="Sarabun"/>
            </a:endParaRPr>
          </a:p>
        </p:txBody>
      </p:sp>
      <p:graphicFrame>
        <p:nvGraphicFramePr>
          <p:cNvPr id="97" name="Google Shape;97;p17"/>
          <p:cNvGraphicFramePr/>
          <p:nvPr/>
        </p:nvGraphicFramePr>
        <p:xfrm>
          <a:off x="918500" y="1876718"/>
          <a:ext cx="10355000" cy="399716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07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7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22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1">
                          <a:solidFill>
                            <a:srgbClr val="0B6873"/>
                          </a:solidFill>
                          <a:highlight>
                            <a:srgbClr val="B2D8D8"/>
                          </a:highlight>
                        </a:rPr>
                        <a:t>ALL BOROUGHS: </a:t>
                      </a:r>
                      <a:r>
                        <a:rPr lang="en-GB" sz="1600">
                          <a:solidFill>
                            <a:schemeClr val="dk1"/>
                          </a:solidFill>
                          <a:highlight>
                            <a:srgbClr val="B2D8D8"/>
                          </a:highlight>
                        </a:rPr>
                        <a:t>Continuation of universal multi-faceted engagement plan and communications strategy for all schools and key stakeholders, plus targeted activity with and in support of the following schools</a:t>
                      </a:r>
                      <a:endParaRPr sz="1600">
                        <a:highlight>
                          <a:srgbClr val="B2D8D8"/>
                        </a:highlight>
                      </a:endParaRPr>
                    </a:p>
                  </a:txBody>
                  <a:tcPr marL="121900" marR="121900" marT="121900" marB="121900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2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4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>
                          <a:solidFill>
                            <a:srgbClr val="0B6873"/>
                          </a:solidFill>
                        </a:rPr>
                        <a:t>in Ealing</a:t>
                      </a:r>
                      <a:endParaRPr sz="1500" b="1">
                        <a:solidFill>
                          <a:srgbClr val="0B6873"/>
                        </a:solidFill>
                      </a:endParaRPr>
                    </a:p>
                  </a:txBody>
                  <a:tcPr marL="121900" marR="121900" marT="121900" marB="121900"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>
                          <a:solidFill>
                            <a:srgbClr val="0B6873"/>
                          </a:solidFill>
                        </a:rPr>
                        <a:t>in Hammersmith &amp; Fulham</a:t>
                      </a:r>
                      <a:endParaRPr sz="1500" b="1">
                        <a:solidFill>
                          <a:srgbClr val="0B6873"/>
                        </a:solidFill>
                      </a:endParaRPr>
                    </a:p>
                  </a:txBody>
                  <a:tcPr marL="121900" marR="121900" marT="121900" marB="121900"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>
                          <a:solidFill>
                            <a:srgbClr val="0B6873"/>
                          </a:solidFill>
                        </a:rPr>
                        <a:t>in RBKC</a:t>
                      </a:r>
                      <a:endParaRPr sz="1500" b="1">
                        <a:solidFill>
                          <a:srgbClr val="0B6873"/>
                        </a:solidFill>
                      </a:endParaRPr>
                    </a:p>
                  </a:txBody>
                  <a:tcPr marL="121900" marR="121900" marT="121900" marB="121900"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>
                          <a:solidFill>
                            <a:srgbClr val="0B6873"/>
                          </a:solidFill>
                        </a:rPr>
                        <a:t>in Westminster</a:t>
                      </a:r>
                      <a:endParaRPr sz="1500" b="1">
                        <a:solidFill>
                          <a:srgbClr val="0B6873"/>
                        </a:solidFill>
                      </a:endParaRPr>
                    </a:p>
                  </a:txBody>
                  <a:tcPr marL="121900" marR="121900" marT="121900" marB="121900"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4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/>
                        <a:t>Brentside High School</a:t>
                      </a:r>
                      <a:endParaRPr sz="15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/>
                        <a:t>Ark Burlington Danes Academy*</a:t>
                      </a:r>
                      <a:endParaRPr sz="15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/>
                        <a:t>Kensington Aldridge Academy</a:t>
                      </a:r>
                      <a:endParaRPr sz="15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/>
                        <a:t>Ark King Solomon Academy*</a:t>
                      </a:r>
                      <a:endParaRPr sz="15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/>
                        <a:t>Westminster Academy</a:t>
                      </a:r>
                      <a:endParaRPr sz="150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4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/>
                        <a:t>Alec Reed Academy</a:t>
                      </a:r>
                      <a:endParaRPr sz="15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/>
                        <a:t>Hammersmith Academy</a:t>
                      </a:r>
                      <a:endParaRPr sz="15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/>
                        <a:t>Chelsea Academy</a:t>
                      </a:r>
                      <a:endParaRPr sz="15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/>
                        <a:t>Harris Academy St John’s Wood</a:t>
                      </a:r>
                      <a:endParaRPr sz="15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/>
                        <a:t>Pimlico Academy</a:t>
                      </a:r>
                      <a:endParaRPr sz="150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05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/>
                        <a:t>Ark Acton Academy*</a:t>
                      </a:r>
                      <a:endParaRPr sz="15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/>
                        <a:t>All Saints Catholic College</a:t>
                      </a:r>
                      <a:endParaRPr sz="15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500">
                          <a:solidFill>
                            <a:schemeClr val="dk1"/>
                          </a:solidFill>
                        </a:rPr>
                        <a:t>St Augustine's Federated Schools: CE High School</a:t>
                      </a:r>
                      <a:endParaRPr sz="15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500">
                          <a:solidFill>
                            <a:schemeClr val="dk1"/>
                          </a:solidFill>
                        </a:rPr>
                        <a:t>Paddington Academy</a:t>
                      </a:r>
                      <a:endParaRPr sz="150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8" name="Google Shape;98;p17"/>
          <p:cNvSpPr txBox="1"/>
          <p:nvPr/>
        </p:nvSpPr>
        <p:spPr>
          <a:xfrm>
            <a:off x="918500" y="6095001"/>
            <a:ext cx="9840800" cy="471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GB" sz="1467" i="1">
                <a:solidFill>
                  <a:schemeClr val="dk1"/>
                </a:solidFill>
                <a:latin typeface="Sarabun"/>
                <a:ea typeface="Sarabun"/>
                <a:cs typeface="Sarabun"/>
                <a:sym typeface="Sarabun"/>
              </a:rPr>
              <a:t>* Kooth Area Manager to also establish a link at Trust level for Ark schools</a:t>
            </a:r>
            <a:endParaRPr sz="1467" i="1">
              <a:solidFill>
                <a:schemeClr val="dk1"/>
              </a:solidFill>
              <a:latin typeface="Sarabun"/>
              <a:ea typeface="Sarabun"/>
              <a:cs typeface="Sarabun"/>
              <a:sym typeface="Sarabu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8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/>
          <p:nvPr/>
        </p:nvSpPr>
        <p:spPr>
          <a:xfrm>
            <a:off x="866167" y="706983"/>
            <a:ext cx="7247200" cy="697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GB" sz="2933" b="1" dirty="0">
                <a:latin typeface="Sarabun"/>
                <a:ea typeface="Sarabun"/>
                <a:cs typeface="Sarabun"/>
                <a:sym typeface="Sarabun"/>
              </a:rPr>
              <a:t>Targeted/Bespoke Work</a:t>
            </a:r>
            <a:endParaRPr sz="2933" b="1" dirty="0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866167" y="1460501"/>
            <a:ext cx="104176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-GB" sz="2400" dirty="0">
                <a:latin typeface="Sarabun"/>
                <a:ea typeface="Sarabun"/>
                <a:cs typeface="Sarabun"/>
                <a:sym typeface="Sarabun"/>
              </a:rPr>
              <a:t>School: Brent Claremont High School </a:t>
            </a:r>
            <a:endParaRPr sz="2400" b="1" dirty="0">
              <a:solidFill>
                <a:srgbClr val="0B6873"/>
              </a:solidFill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709032" y="2076014"/>
            <a:ext cx="4694800" cy="4247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indent="-423323">
              <a:buSzPts val="1400"/>
              <a:buFont typeface="Sarabun"/>
              <a:buChar char="●"/>
            </a:pPr>
            <a:r>
              <a:rPr lang="en-GB" sz="2000" b="1" dirty="0">
                <a:solidFill>
                  <a:srgbClr val="0B6873"/>
                </a:solidFill>
                <a:latin typeface="Sarabun"/>
                <a:ea typeface="Sarabun"/>
                <a:cs typeface="Sarabun"/>
                <a:sym typeface="Sarabun"/>
              </a:rPr>
              <a:t>Difficulties with returning to school and upcoming exam pressures (year 11) </a:t>
            </a:r>
            <a:r>
              <a:rPr lang="en-GB" sz="2000" dirty="0">
                <a:solidFill>
                  <a:srgbClr val="0B6873"/>
                </a:solidFill>
                <a:latin typeface="Sarabun"/>
                <a:ea typeface="Sarabun"/>
                <a:cs typeface="Sarabun"/>
                <a:sym typeface="Sarabun"/>
              </a:rPr>
              <a:t>– </a:t>
            </a:r>
            <a:r>
              <a:rPr lang="en-GB" sz="2000" dirty="0">
                <a:latin typeface="Sarabun"/>
                <a:ea typeface="Sarabun"/>
                <a:cs typeface="Sarabun"/>
                <a:sym typeface="Sarabun"/>
              </a:rPr>
              <a:t>Year 11 assembly on Wellbeing and Resilience.</a:t>
            </a:r>
            <a:endParaRPr lang="en-GB" sz="2000" b="1" dirty="0">
              <a:solidFill>
                <a:srgbClr val="0B6873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marL="609585" indent="-423323">
              <a:buSzPts val="1400"/>
              <a:buFont typeface="Sarabun"/>
              <a:buChar char="●"/>
            </a:pPr>
            <a:r>
              <a:rPr lang="en-GB" sz="2000" b="1" dirty="0">
                <a:solidFill>
                  <a:srgbClr val="0B6873"/>
                </a:solidFill>
                <a:latin typeface="Sarabun"/>
                <a:ea typeface="Sarabun"/>
                <a:cs typeface="Sarabun"/>
                <a:sym typeface="Sarabun"/>
              </a:rPr>
              <a:t>Support </a:t>
            </a:r>
            <a:r>
              <a:rPr lang="en-GB" sz="2000" dirty="0">
                <a:solidFill>
                  <a:srgbClr val="0B6873"/>
                </a:solidFill>
                <a:latin typeface="Sarabun"/>
                <a:ea typeface="Sarabun"/>
                <a:cs typeface="Sarabun"/>
                <a:sym typeface="Sarabun"/>
              </a:rPr>
              <a:t>– </a:t>
            </a:r>
            <a:r>
              <a:rPr lang="en-GB" sz="2000" dirty="0">
                <a:latin typeface="Sarabun"/>
                <a:ea typeface="Sarabun"/>
                <a:cs typeface="Sarabun"/>
                <a:sym typeface="Sarabun"/>
              </a:rPr>
              <a:t>Wide signposting of Kooth support 1500 cards handed out to each student and 40 A3 posters placed around the school. </a:t>
            </a:r>
            <a:endParaRPr lang="en-GB" sz="2000" b="1" dirty="0">
              <a:solidFill>
                <a:srgbClr val="0B6873"/>
              </a:solidFill>
              <a:latin typeface="Sarabun"/>
              <a:ea typeface="Sarabun"/>
              <a:cs typeface="Sarabun"/>
              <a:sym typeface="Sarabun"/>
            </a:endParaRPr>
          </a:p>
          <a:p>
            <a:pPr marL="609585" indent="-423323">
              <a:buSzPts val="1400"/>
              <a:buFont typeface="Sarabun"/>
              <a:buChar char="●"/>
            </a:pPr>
            <a:r>
              <a:rPr lang="en-GB" sz="2000" b="1" dirty="0">
                <a:solidFill>
                  <a:srgbClr val="0B6873"/>
                </a:solidFill>
                <a:latin typeface="Sarabun"/>
                <a:ea typeface="Sarabun"/>
                <a:cs typeface="Sarabun"/>
                <a:sym typeface="Sarabun"/>
              </a:rPr>
              <a:t>Intervention Workshops </a:t>
            </a:r>
            <a:r>
              <a:rPr lang="en-GB" sz="2000" dirty="0">
                <a:solidFill>
                  <a:srgbClr val="0B6873"/>
                </a:solidFill>
                <a:latin typeface="Sarabun"/>
                <a:ea typeface="Sarabun"/>
                <a:cs typeface="Sarabun"/>
                <a:sym typeface="Sarabun"/>
              </a:rPr>
              <a:t>– </a:t>
            </a:r>
            <a:r>
              <a:rPr lang="en-GB" sz="2000" dirty="0">
                <a:latin typeface="Sarabun"/>
                <a:ea typeface="Sarabun"/>
                <a:cs typeface="Sarabun"/>
                <a:sym typeface="Sarabun"/>
              </a:rPr>
              <a:t>In addition to school support external Kooth workshops provided to students in need. </a:t>
            </a:r>
          </a:p>
          <a:p>
            <a:pPr marL="609585" indent="-423323">
              <a:buSzPts val="1400"/>
              <a:buFont typeface="Sarabun"/>
              <a:buChar char="●"/>
            </a:pPr>
            <a:endParaRPr lang="en-GB" sz="2000" dirty="0">
              <a:solidFill>
                <a:schemeClr val="accent6">
                  <a:lumMod val="50000"/>
                </a:schemeClr>
              </a:solidFill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5857916" y="2079153"/>
            <a:ext cx="5880000" cy="2092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186262">
              <a:buSzPts val="1400"/>
            </a:pPr>
            <a:r>
              <a:rPr lang="en-GB" sz="2000" b="1" dirty="0">
                <a:solidFill>
                  <a:srgbClr val="0B6873"/>
                </a:solidFill>
                <a:latin typeface="Sarabun"/>
                <a:ea typeface="Sarabun"/>
                <a:cs typeface="Sarabun"/>
                <a:sym typeface="Sarabun"/>
              </a:rPr>
              <a:t>Outcome </a:t>
            </a:r>
            <a:r>
              <a:rPr lang="en-GB" sz="2000" dirty="0">
                <a:solidFill>
                  <a:srgbClr val="0B6873"/>
                </a:solidFill>
                <a:latin typeface="Sarabun"/>
                <a:ea typeface="Sarabun"/>
                <a:cs typeface="Sarabun"/>
                <a:sym typeface="Sarabun"/>
              </a:rPr>
              <a:t>– </a:t>
            </a:r>
            <a:r>
              <a:rPr lang="en-GB" sz="2000" dirty="0">
                <a:latin typeface="Sarabun"/>
                <a:ea typeface="Sarabun"/>
                <a:cs typeface="Sarabun"/>
                <a:sym typeface="Sarabun"/>
              </a:rPr>
              <a:t>BCHS students were made aware of mental health support they can access if in need, also highlighted effective ways to build resilience and use coping mechanism, and a targeted workshop intervention provided for students in need. </a:t>
            </a:r>
            <a:endParaRPr sz="2000" dirty="0">
              <a:latin typeface="Sarabun"/>
              <a:ea typeface="Sarabun"/>
              <a:cs typeface="Sarabun"/>
              <a:sym typeface="Sarabun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5857916" y="4227988"/>
            <a:ext cx="5880000" cy="1169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186262">
              <a:buSzPts val="1400"/>
            </a:pPr>
            <a:r>
              <a:rPr lang="en-GB" sz="2000" b="1" dirty="0">
                <a:solidFill>
                  <a:srgbClr val="0B6873"/>
                </a:solidFill>
                <a:latin typeface="Sarabun"/>
                <a:ea typeface="Sarabun"/>
                <a:cs typeface="Sarabun"/>
                <a:sym typeface="Sarabun"/>
              </a:rPr>
              <a:t>Further Planning </a:t>
            </a:r>
            <a:r>
              <a:rPr lang="en-GB" sz="2000" dirty="0">
                <a:solidFill>
                  <a:srgbClr val="0B6873"/>
                </a:solidFill>
                <a:latin typeface="Sarabun"/>
                <a:ea typeface="Sarabun"/>
                <a:cs typeface="Sarabun"/>
                <a:sym typeface="Sarabun"/>
              </a:rPr>
              <a:t>– </a:t>
            </a:r>
            <a:r>
              <a:rPr lang="en-GB" sz="2000" dirty="0">
                <a:latin typeface="Sarabun"/>
                <a:ea typeface="Sarabun"/>
                <a:cs typeface="Sarabun"/>
                <a:sym typeface="Sarabun"/>
              </a:rPr>
              <a:t>To look proactively planning for exam pressures with Anxiety and stress workshops during the exam season. </a:t>
            </a:r>
            <a:endParaRPr sz="2000" dirty="0">
              <a:latin typeface="Sarabun"/>
              <a:ea typeface="Sarabun"/>
              <a:cs typeface="Sarabun"/>
              <a:sym typeface="Sarabun"/>
            </a:endParaRPr>
          </a:p>
        </p:txBody>
      </p:sp>
    </p:spTree>
    <p:extLst>
      <p:ext uri="{BB962C8B-B14F-4D97-AF65-F5344CB8AC3E}">
        <p14:creationId xmlns:p14="http://schemas.microsoft.com/office/powerpoint/2010/main" val="289575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73A44-932C-B24A-BC8F-BEAB5CE8B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17" y="0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Feedback</a:t>
            </a:r>
          </a:p>
        </p:txBody>
      </p:sp>
      <p:pic>
        <p:nvPicPr>
          <p:cNvPr id="5" name="Picture 4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E1DBA64F-007B-F44B-9008-53A504DC4B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794" y="1288192"/>
            <a:ext cx="7439187" cy="2745921"/>
          </a:xfrm>
          <a:prstGeom prst="rect">
            <a:avLst/>
          </a:prstGeom>
        </p:spPr>
      </p:pic>
      <p:pic>
        <p:nvPicPr>
          <p:cNvPr id="7" name="Picture 6" descr="Graphical user interface, text, application, letter, email&#10;&#10;Description automatically generated">
            <a:extLst>
              <a:ext uri="{FF2B5EF4-FFF2-40B4-BE49-F238E27FC236}">
                <a16:creationId xmlns:a16="http://schemas.microsoft.com/office/drawing/2014/main" id="{75C2D6E7-B158-594A-A1FB-789D8B4EE8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796" y="4034113"/>
            <a:ext cx="7108290" cy="25765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8438DA5-3A58-D94A-ADE7-D09B1E3C4D08}"/>
              </a:ext>
            </a:extLst>
          </p:cNvPr>
          <p:cNvSpPr txBox="1"/>
          <p:nvPr/>
        </p:nvSpPr>
        <p:spPr>
          <a:xfrm>
            <a:off x="8978900" y="2115052"/>
            <a:ext cx="2667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Service User Feedback</a:t>
            </a:r>
          </a:p>
          <a:p>
            <a:endParaRPr lang="en-US" b="1" dirty="0"/>
          </a:p>
          <a:p>
            <a:r>
              <a:rPr lang="en-US" dirty="0"/>
              <a:t>1/10/2021 to 31/10/2021 </a:t>
            </a:r>
          </a:p>
          <a:p>
            <a:r>
              <a:rPr lang="en-US" dirty="0"/>
              <a:t>H&amp;F Kooth SU’s provided 100% positive feedback on service and across NWL SU’s there was a 100% feedback.</a:t>
            </a:r>
          </a:p>
        </p:txBody>
      </p:sp>
    </p:spTree>
    <p:extLst>
      <p:ext uri="{BB962C8B-B14F-4D97-AF65-F5344CB8AC3E}">
        <p14:creationId xmlns:p14="http://schemas.microsoft.com/office/powerpoint/2010/main" val="1016533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F304EEB-F481-2740-B6E7-DD70FCB85D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2894" y="0"/>
            <a:ext cx="48462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336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507</Words>
  <Application>Microsoft Macintosh PowerPoint</Application>
  <PresentationFormat>Widescreen</PresentationFormat>
  <Paragraphs>52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Sarabun</vt:lpstr>
      <vt:lpstr>Office Theme</vt:lpstr>
      <vt:lpstr>PowerPoint Presentation</vt:lpstr>
      <vt:lpstr>PowerPoint Presentation</vt:lpstr>
      <vt:lpstr>PowerPoint Presentation</vt:lpstr>
      <vt:lpstr>PowerPoint Presentation</vt:lpstr>
      <vt:lpstr>Feedback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Stones</dc:creator>
  <cp:lastModifiedBy>Michael Stones</cp:lastModifiedBy>
  <cp:revision>4</cp:revision>
  <dcterms:created xsi:type="dcterms:W3CDTF">2021-11-16T11:08:51Z</dcterms:created>
  <dcterms:modified xsi:type="dcterms:W3CDTF">2021-11-17T10:54:16Z</dcterms:modified>
</cp:coreProperties>
</file>