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m Cetindamar" initials="AC" lastIdx="1" clrIdx="0">
    <p:extLst>
      <p:ext uri="{19B8F6BF-5375-455C-9EA6-DF929625EA0E}">
        <p15:presenceInfo xmlns:p15="http://schemas.microsoft.com/office/powerpoint/2012/main" userId="S::Adem.Cetindamar@lbhf.gov.uk::b63308a1-d772-4e40-92e9-5f387f7234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25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0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6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2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80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71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2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8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0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A265-0E0A-40F8-A1C8-F0C3754C828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37DD-47EE-4380-B75F-D1E4EFE53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52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Sioux.fisher@lbhf.gov.uk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Adem.Cetindamar@lbhf.gov.uk" TargetMode="External"/><Relationship Id="rId4" Type="http://schemas.openxmlformats.org/officeDocument/2006/relationships/hyperlink" Target="mailto:Mary.Gilmartin@lbhf.gov.uk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9ACF12-FDCA-4597-8468-3AB99765F98D}"/>
              </a:ext>
            </a:extLst>
          </p:cNvPr>
          <p:cNvSpPr txBox="1"/>
          <p:nvPr/>
        </p:nvSpPr>
        <p:spPr>
          <a:xfrm>
            <a:off x="244712" y="1415336"/>
            <a:ext cx="6467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Please join us for these relaxed and informal parent groups hosted online by specialist Teachers  for children and young people with autism from Hammersmith &amp; Fulham’s </a:t>
            </a:r>
            <a:r>
              <a:rPr lang="en-GB" sz="1400" b="1" dirty="0"/>
              <a:t>InSpire Outreach Service</a:t>
            </a:r>
            <a:r>
              <a:rPr lang="en-GB" sz="1400" dirty="0"/>
              <a:t>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78C1294-8234-4160-AB22-52679653A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714207"/>
              </p:ext>
            </p:extLst>
          </p:nvPr>
        </p:nvGraphicFramePr>
        <p:xfrm>
          <a:off x="307478" y="2599580"/>
          <a:ext cx="6243044" cy="4197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616">
                  <a:extLst>
                    <a:ext uri="{9D8B030D-6E8A-4147-A177-3AD203B41FA5}">
                      <a16:colId xmlns:a16="http://schemas.microsoft.com/office/drawing/2014/main" val="3488419342"/>
                    </a:ext>
                  </a:extLst>
                </a:gridCol>
                <a:gridCol w="1499906">
                  <a:extLst>
                    <a:ext uri="{9D8B030D-6E8A-4147-A177-3AD203B41FA5}">
                      <a16:colId xmlns:a16="http://schemas.microsoft.com/office/drawing/2014/main" val="165676309"/>
                    </a:ext>
                  </a:extLst>
                </a:gridCol>
                <a:gridCol w="1560761">
                  <a:extLst>
                    <a:ext uri="{9D8B030D-6E8A-4147-A177-3AD203B41FA5}">
                      <a16:colId xmlns:a16="http://schemas.microsoft.com/office/drawing/2014/main" val="865965368"/>
                    </a:ext>
                  </a:extLst>
                </a:gridCol>
                <a:gridCol w="1560761">
                  <a:extLst>
                    <a:ext uri="{9D8B030D-6E8A-4147-A177-3AD203B41FA5}">
                      <a16:colId xmlns:a16="http://schemas.microsoft.com/office/drawing/2014/main" val="1892415159"/>
                    </a:ext>
                  </a:extLst>
                </a:gridCol>
              </a:tblGrid>
              <a:tr h="867117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Autumn </a:t>
                      </a:r>
                    </a:p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Spring </a:t>
                      </a:r>
                    </a:p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Summer </a:t>
                      </a:r>
                    </a:p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606400"/>
                  </a:ext>
                </a:extLst>
              </a:tr>
              <a:tr h="1122288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70C0"/>
                          </a:solidFill>
                        </a:rPr>
                        <a:t>EYFS Group </a:t>
                      </a:r>
                    </a:p>
                    <a:p>
                      <a:r>
                        <a:rPr lang="en-GB" sz="1100" b="0" i="1" dirty="0"/>
                        <a:t>(Nursery and Reception)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AM  10.00 to 11.00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PM   13.30 to 14.30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Wed 19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Oct (PM)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Wed 7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Dec (AM)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Weds 1</a:t>
                      </a:r>
                      <a:r>
                        <a:rPr lang="en-GB" sz="1200" baseline="30000" dirty="0"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 Feb (PM)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Weds 22</a:t>
                      </a:r>
                      <a:r>
                        <a:rPr lang="en-GB" sz="1200" baseline="30000" dirty="0"/>
                        <a:t>nd</a:t>
                      </a:r>
                      <a:r>
                        <a:rPr lang="en-GB" sz="1200" dirty="0"/>
                        <a:t> Feb (AM)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Weds 10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May (PM)</a:t>
                      </a:r>
                      <a:endParaRPr lang="en-GB" sz="1100" i="1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Weds 5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July (AM)</a:t>
                      </a:r>
                      <a:r>
                        <a:rPr lang="en-GB" sz="1200" i="1" dirty="0"/>
                        <a:t> </a:t>
                      </a:r>
                      <a:r>
                        <a:rPr lang="en-GB" sz="1050" i="1" dirty="0"/>
                        <a:t>Transfer to school focus</a:t>
                      </a:r>
                      <a:endParaRPr lang="en-GB" sz="12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115301"/>
                  </a:ext>
                </a:extLst>
              </a:tr>
              <a:tr h="1097349">
                <a:tc>
                  <a:txBody>
                    <a:bodyPr/>
                    <a:lstStyle/>
                    <a:p>
                      <a:r>
                        <a:rPr lang="en-GB" b="1" i="0" dirty="0">
                          <a:solidFill>
                            <a:srgbClr val="0070C0"/>
                          </a:solidFill>
                        </a:rPr>
                        <a:t>Primary Group</a:t>
                      </a:r>
                    </a:p>
                    <a:p>
                      <a:r>
                        <a:rPr lang="en-GB" sz="1100" i="1" dirty="0"/>
                        <a:t>(Years 1 to Year 6)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100" dirty="0"/>
                        <a:t>13.00 to 14.00 pm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Tue 18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October 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Tue 6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December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Tue 7</a:t>
                      </a:r>
                      <a:r>
                        <a:rPr lang="en-GB" sz="1200" baseline="30000" dirty="0"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 Feb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Tue 28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March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Tue 16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May 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Tue 27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June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77480"/>
                  </a:ext>
                </a:extLst>
              </a:tr>
              <a:tr h="1097349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70C0"/>
                          </a:solidFill>
                        </a:rPr>
                        <a:t>Secondary Group </a:t>
                      </a:r>
                      <a:endParaRPr lang="en-GB" sz="1100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(Years 7 to 13)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18.00 to 19.00 pm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Tue 18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October 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Tue 6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December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Tue 7</a:t>
                      </a:r>
                      <a:r>
                        <a:rPr lang="en-GB" sz="1200" baseline="30000" dirty="0"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 Feb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Tue 28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March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Tue 16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May 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Tue 27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June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17979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A0A90C8C-E168-409F-9ACD-B26ABCDB3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04" y="9076585"/>
            <a:ext cx="1162783" cy="53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22D731-8F13-4B2E-9239-18DF405B6558}"/>
              </a:ext>
            </a:extLst>
          </p:cNvPr>
          <p:cNvSpPr txBox="1"/>
          <p:nvPr/>
        </p:nvSpPr>
        <p:spPr>
          <a:xfrm>
            <a:off x="951250" y="7235845"/>
            <a:ext cx="272483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/>
              <a:t>Sign up for invites…</a:t>
            </a:r>
          </a:p>
          <a:p>
            <a:r>
              <a:rPr lang="en-GB" sz="1200" i="1" dirty="0"/>
              <a:t>Please text or email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/>
              <a:t>Your name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/>
              <a:t>E-mail address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/>
              <a:t>Child’s name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/>
              <a:t>School/nursery they attend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/>
              <a:t>The  group you wish to join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BBC964-4212-45A8-AADC-3E3B7326DD98}"/>
              </a:ext>
            </a:extLst>
          </p:cNvPr>
          <p:cNvSpPr txBox="1"/>
          <p:nvPr/>
        </p:nvSpPr>
        <p:spPr>
          <a:xfrm>
            <a:off x="4029157" y="7236800"/>
            <a:ext cx="323398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 </a:t>
            </a:r>
            <a:r>
              <a:rPr lang="en-GB" sz="1200"/>
              <a:t>join EYFS</a:t>
            </a:r>
            <a:endParaRPr lang="en-GB" sz="1200" dirty="0"/>
          </a:p>
          <a:p>
            <a:pPr>
              <a:spcAft>
                <a:spcPts val="600"/>
              </a:spcAft>
            </a:pPr>
            <a:r>
              <a:rPr lang="en-GB" sz="1200" dirty="0">
                <a:hlinkClick r:id="rId3"/>
              </a:rPr>
              <a:t>Sioux.fisher@lbhf.gov.uk</a:t>
            </a:r>
            <a:endParaRPr lang="en-GB" sz="1200" dirty="0"/>
          </a:p>
          <a:p>
            <a:r>
              <a:rPr lang="en-GB" sz="1200" dirty="0"/>
              <a:t>To join KS1 groups</a:t>
            </a:r>
          </a:p>
          <a:p>
            <a:pPr>
              <a:spcAft>
                <a:spcPts val="600"/>
              </a:spcAft>
            </a:pPr>
            <a:r>
              <a:rPr lang="en-GB" sz="1200" dirty="0">
                <a:hlinkClick r:id="rId4"/>
              </a:rPr>
              <a:t>Mary.Gilmartin@lbhf.gov.uk</a:t>
            </a:r>
            <a:endParaRPr lang="en-GB" sz="1200" dirty="0"/>
          </a:p>
          <a:p>
            <a:r>
              <a:rPr lang="en-GB" sz="1200" dirty="0"/>
              <a:t>To join KS2 or Secondary Groups</a:t>
            </a:r>
          </a:p>
          <a:p>
            <a:r>
              <a:rPr lang="en-GB" sz="1200" dirty="0">
                <a:hlinkClick r:id="rId5"/>
              </a:rPr>
              <a:t>Adem.Cetindamar@lbhf.gov.uk</a:t>
            </a:r>
            <a:endParaRPr lang="en-GB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71318-A15A-4A37-9E08-2C9C030ADC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9584" y="8978379"/>
            <a:ext cx="877369" cy="6301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722908-C079-4ED7-872D-2C05FE8FCA5D}"/>
              </a:ext>
            </a:extLst>
          </p:cNvPr>
          <p:cNvSpPr txBox="1"/>
          <p:nvPr/>
        </p:nvSpPr>
        <p:spPr>
          <a:xfrm>
            <a:off x="244712" y="406860"/>
            <a:ext cx="646796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cs typeface="Calibri"/>
              </a:rPr>
              <a:t>InSpire Coffee Mornings 2022-23</a:t>
            </a:r>
            <a:endParaRPr lang="en-GB" sz="2400" b="1" dirty="0"/>
          </a:p>
          <a:p>
            <a:pPr algn="ctr"/>
            <a:r>
              <a:rPr lang="en-GB" sz="2000" i="1" dirty="0"/>
              <a:t>For parents and carers of autistic children and young people</a:t>
            </a: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14723BC3-7A13-4DE6-895D-291BDB94CF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818" y="2745257"/>
            <a:ext cx="641095" cy="6410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DA90B17-1518-4419-88F5-90823C1EB8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895" y="2751249"/>
            <a:ext cx="641095" cy="635103"/>
          </a:xfrm>
          <a:prstGeom prst="rect">
            <a:avLst/>
          </a:prstGeom>
        </p:spPr>
      </p:pic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F27D88-78A2-437F-AC27-138D85AD12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72" y="2745257"/>
            <a:ext cx="641096" cy="63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5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5d6e10e-571c-4ea0-b995-d9ebc4484aed">
      <UserInfo>
        <DisplayName>Fisher Sioux: H&amp;F</DisplayName>
        <AccountId>13</AccountId>
        <AccountType/>
      </UserInfo>
      <UserInfo>
        <DisplayName>Gilmartin Mary: H&amp;F</DisplayName>
        <AccountId>62</AccountId>
        <AccountType/>
      </UserInfo>
    </SharedWithUsers>
    <lcf76f155ced4ddcb4097134ff3c332f xmlns="64c3051c-113c-42fb-a40c-590ad0add318">
      <Terms xmlns="http://schemas.microsoft.com/office/infopath/2007/PartnerControls"/>
    </lcf76f155ced4ddcb4097134ff3c332f>
    <TaxCatchAll xmlns="d202d31c-686c-4115-a7b9-5cc891ed602b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8196713D9564DA161B26EDDECA189" ma:contentTypeVersion="16" ma:contentTypeDescription="Create a new document." ma:contentTypeScope="" ma:versionID="360a6757995e393e0e11db6c76aa7abe">
  <xsd:schema xmlns:xsd="http://www.w3.org/2001/XMLSchema" xmlns:xs="http://www.w3.org/2001/XMLSchema" xmlns:p="http://schemas.microsoft.com/office/2006/metadata/properties" xmlns:ns2="64c3051c-113c-42fb-a40c-590ad0add318" xmlns:ns3="c5d6e10e-571c-4ea0-b995-d9ebc4484aed" xmlns:ns4="d202d31c-686c-4115-a7b9-5cc891ed602b" targetNamespace="http://schemas.microsoft.com/office/2006/metadata/properties" ma:root="true" ma:fieldsID="284a9212c6ccf64b7a96619ae7a53f59" ns2:_="" ns3:_="" ns4:_="">
    <xsd:import namespace="64c3051c-113c-42fb-a40c-590ad0add318"/>
    <xsd:import namespace="c5d6e10e-571c-4ea0-b995-d9ebc4484aed"/>
    <xsd:import namespace="d202d31c-686c-4115-a7b9-5cc891ed60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3051c-113c-42fb-a40c-590ad0add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bb61a9-1cb6-416b-8dcb-4ddbf3c41e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6e10e-571c-4ea0-b995-d9ebc4484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02d31c-686c-4115-a7b9-5cc891ed602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30e7580-0250-4daa-91ee-930f634d2176}" ma:internalName="TaxCatchAll" ma:showField="CatchAllData" ma:web="dbc6542c-fcf7-4d62-99f1-05647c0176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863D7E-73F6-4DBC-BDE1-EAE15BC70F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E2ECA6-606F-4A54-88CE-C99C7A992720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64c3051c-113c-42fb-a40c-590ad0add318"/>
    <ds:schemaRef ds:uri="http://purl.org/dc/terms/"/>
    <ds:schemaRef ds:uri="c5d6e10e-571c-4ea0-b995-d9ebc4484aed"/>
    <ds:schemaRef ds:uri="d202d31c-686c-4115-a7b9-5cc891ed602b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FF339E1-F1E0-4468-9509-F3661E14B5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c3051c-113c-42fb-a40c-590ad0add318"/>
    <ds:schemaRef ds:uri="c5d6e10e-571c-4ea0-b995-d9ebc4484aed"/>
    <ds:schemaRef ds:uri="d202d31c-686c-4115-a7b9-5cc891ed60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231</Words>
  <Application>Microsoft Office PowerPoint</Application>
  <PresentationFormat>A4 Paper (210x297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Adem Cetindamar</dc:creator>
  <cp:lastModifiedBy>Fisher Sioux: H&amp;F</cp:lastModifiedBy>
  <cp:revision>56</cp:revision>
  <dcterms:created xsi:type="dcterms:W3CDTF">2020-09-04T13:56:23Z</dcterms:created>
  <dcterms:modified xsi:type="dcterms:W3CDTF">2023-01-13T10:23:30Z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0x01010067B8196713D9564DA161B26EDDECA189</vt:lpwstr>
  </property>
</Properties>
</file>