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handoutMasterIdLst>
    <p:handoutMasterId r:id="rId12"/>
  </p:handoutMasterIdLst>
  <p:sldIdLst>
    <p:sldId id="257" r:id="rId5"/>
    <p:sldId id="258" r:id="rId6"/>
    <p:sldId id="259" r:id="rId7"/>
    <p:sldId id="261" r:id="rId8"/>
    <p:sldId id="262" r:id="rId9"/>
    <p:sldId id="260" r:id="rId10"/>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8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DD9F4D-49F5-4F9C-B080-71821A085184}" v="7" dt="2023-01-26T13:30:41.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392" y="3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BC59C8-4A74-4D94-AACC-8F8C64509C52}"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en-GB"/>
        </a:p>
      </dgm:t>
    </dgm:pt>
    <dgm:pt modelId="{EF4666F5-92C0-4E70-85A5-EF43DD447465}">
      <dgm:prSet phldrT="[Text]"/>
      <dgm:spPr/>
      <dgm:t>
        <a:bodyPr/>
        <a:lstStyle/>
        <a:p>
          <a:r>
            <a:rPr lang="en-GB" b="1" dirty="0"/>
            <a:t>2021/22</a:t>
          </a:r>
        </a:p>
      </dgm:t>
    </dgm:pt>
    <dgm:pt modelId="{42DBB2BE-64C8-46DA-802D-B9C5CC49D9B3}" type="parTrans" cxnId="{48C18189-16C7-4CAC-994E-74A50561351E}">
      <dgm:prSet/>
      <dgm:spPr/>
      <dgm:t>
        <a:bodyPr/>
        <a:lstStyle/>
        <a:p>
          <a:endParaRPr lang="en-GB"/>
        </a:p>
      </dgm:t>
    </dgm:pt>
    <dgm:pt modelId="{13DCF062-5545-4A84-80D0-6B240FD003CB}" type="sibTrans" cxnId="{48C18189-16C7-4CAC-994E-74A50561351E}">
      <dgm:prSet/>
      <dgm:spPr/>
      <dgm:t>
        <a:bodyPr/>
        <a:lstStyle/>
        <a:p>
          <a:endParaRPr lang="en-GB"/>
        </a:p>
      </dgm:t>
    </dgm:pt>
    <dgm:pt modelId="{6CEC48C1-FF29-46B4-AE30-1297361663FD}">
      <dgm:prSet phldrT="[Text]"/>
      <dgm:spPr/>
      <dgm:t>
        <a:bodyPr/>
        <a:lstStyle/>
        <a:p>
          <a:pPr>
            <a:buFont typeface="Arial" panose="020B0604020202020204" pitchFamily="34" charset="0"/>
            <a:buChar char="•"/>
          </a:pPr>
          <a:r>
            <a:rPr lang="en-GB" dirty="0"/>
            <a:t>Current three-year capital programme approved in September 2021</a:t>
          </a:r>
        </a:p>
      </dgm:t>
    </dgm:pt>
    <dgm:pt modelId="{4A2E0187-9600-4CF8-91C6-4D037035158C}" type="parTrans" cxnId="{917A0BDA-96A6-4A47-ABEC-5F4F7CCE6F5F}">
      <dgm:prSet/>
      <dgm:spPr/>
      <dgm:t>
        <a:bodyPr/>
        <a:lstStyle/>
        <a:p>
          <a:endParaRPr lang="en-GB"/>
        </a:p>
      </dgm:t>
    </dgm:pt>
    <dgm:pt modelId="{46FD58A2-AD38-4885-B35A-4D9C54A5A53B}" type="sibTrans" cxnId="{917A0BDA-96A6-4A47-ABEC-5F4F7CCE6F5F}">
      <dgm:prSet/>
      <dgm:spPr/>
      <dgm:t>
        <a:bodyPr/>
        <a:lstStyle/>
        <a:p>
          <a:endParaRPr lang="en-GB"/>
        </a:p>
      </dgm:t>
    </dgm:pt>
    <dgm:pt modelId="{F652E33F-0D04-4CFA-BC31-EEF4C85018F4}">
      <dgm:prSet phldrT="[Text]"/>
      <dgm:spPr/>
      <dgm:t>
        <a:bodyPr/>
        <a:lstStyle/>
        <a:p>
          <a:pPr>
            <a:buFont typeface="Arial" panose="020B0604020202020204" pitchFamily="34" charset="0"/>
            <a:buChar char="•"/>
          </a:pPr>
          <a:r>
            <a:rPr lang="en-GB" dirty="0"/>
            <a:t>64 projects delivered at a value of £1.1 million</a:t>
          </a:r>
        </a:p>
      </dgm:t>
    </dgm:pt>
    <dgm:pt modelId="{FCEA8E46-12E7-4150-B6CE-99080FB7D7D8}" type="parTrans" cxnId="{16E35357-20D8-48FA-8812-0412AEDB7754}">
      <dgm:prSet/>
      <dgm:spPr/>
      <dgm:t>
        <a:bodyPr/>
        <a:lstStyle/>
        <a:p>
          <a:endParaRPr lang="en-GB"/>
        </a:p>
      </dgm:t>
    </dgm:pt>
    <dgm:pt modelId="{37DE1075-50AD-4AD6-8349-8D0E8EEFCD9B}" type="sibTrans" cxnId="{16E35357-20D8-48FA-8812-0412AEDB7754}">
      <dgm:prSet/>
      <dgm:spPr/>
      <dgm:t>
        <a:bodyPr/>
        <a:lstStyle/>
        <a:p>
          <a:endParaRPr lang="en-GB"/>
        </a:p>
      </dgm:t>
    </dgm:pt>
    <dgm:pt modelId="{D3CD6698-0B8E-4B46-9372-795AE7E56ECC}">
      <dgm:prSet phldrT="[Text]"/>
      <dgm:spPr/>
      <dgm:t>
        <a:bodyPr/>
        <a:lstStyle/>
        <a:p>
          <a:r>
            <a:rPr lang="en-GB" b="1" dirty="0"/>
            <a:t>2022/23</a:t>
          </a:r>
        </a:p>
      </dgm:t>
    </dgm:pt>
    <dgm:pt modelId="{14EFE074-EC74-45F3-99A2-E9BA6A96AA69}" type="parTrans" cxnId="{35FE0EB8-CAE8-4C8E-A092-91C49623773E}">
      <dgm:prSet/>
      <dgm:spPr/>
      <dgm:t>
        <a:bodyPr/>
        <a:lstStyle/>
        <a:p>
          <a:endParaRPr lang="en-GB"/>
        </a:p>
      </dgm:t>
    </dgm:pt>
    <dgm:pt modelId="{CAFF9C03-7E29-4871-8817-857E4142DC64}" type="sibTrans" cxnId="{35FE0EB8-CAE8-4C8E-A092-91C49623773E}">
      <dgm:prSet/>
      <dgm:spPr/>
      <dgm:t>
        <a:bodyPr/>
        <a:lstStyle/>
        <a:p>
          <a:endParaRPr lang="en-GB"/>
        </a:p>
      </dgm:t>
    </dgm:pt>
    <dgm:pt modelId="{3498CED5-DE44-49CC-80FB-3AC14AE2F250}">
      <dgm:prSet phldrT="[Text]"/>
      <dgm:spPr/>
      <dgm:t>
        <a:bodyPr/>
        <a:lstStyle/>
        <a:p>
          <a:r>
            <a:rPr lang="en-GB" dirty="0"/>
            <a:t>69 projects completed or underway </a:t>
          </a:r>
        </a:p>
      </dgm:t>
    </dgm:pt>
    <dgm:pt modelId="{4E18CE60-1DDA-471C-95AE-BDF078887924}" type="parTrans" cxnId="{D85B6DD0-443A-45AB-86B1-D15A71B46A26}">
      <dgm:prSet/>
      <dgm:spPr/>
      <dgm:t>
        <a:bodyPr/>
        <a:lstStyle/>
        <a:p>
          <a:endParaRPr lang="en-GB"/>
        </a:p>
      </dgm:t>
    </dgm:pt>
    <dgm:pt modelId="{800106C4-A77E-40E2-8440-CF6D07F3CE3E}" type="sibTrans" cxnId="{D85B6DD0-443A-45AB-86B1-D15A71B46A26}">
      <dgm:prSet/>
      <dgm:spPr/>
      <dgm:t>
        <a:bodyPr/>
        <a:lstStyle/>
        <a:p>
          <a:endParaRPr lang="en-GB"/>
        </a:p>
      </dgm:t>
    </dgm:pt>
    <dgm:pt modelId="{8E8D0A3E-A04B-4AD8-9DF2-A75FC0F64449}">
      <dgm:prSet phldrT="[Text]"/>
      <dgm:spPr/>
      <dgm:t>
        <a:bodyPr/>
        <a:lstStyle/>
        <a:p>
          <a:r>
            <a:rPr lang="en-GB" dirty="0"/>
            <a:t>£1.4 million spent/committed </a:t>
          </a:r>
        </a:p>
      </dgm:t>
    </dgm:pt>
    <dgm:pt modelId="{2F9C2461-3190-4FDF-8383-5E9B21A04890}" type="parTrans" cxnId="{8BF399AF-613A-4A8D-A3A8-4599F745E3EC}">
      <dgm:prSet/>
      <dgm:spPr/>
      <dgm:t>
        <a:bodyPr/>
        <a:lstStyle/>
        <a:p>
          <a:endParaRPr lang="en-GB"/>
        </a:p>
      </dgm:t>
    </dgm:pt>
    <dgm:pt modelId="{DF20E6FC-D798-4E27-BAD5-48FE494A2B8F}" type="sibTrans" cxnId="{8BF399AF-613A-4A8D-A3A8-4599F745E3EC}">
      <dgm:prSet/>
      <dgm:spPr/>
      <dgm:t>
        <a:bodyPr/>
        <a:lstStyle/>
        <a:p>
          <a:endParaRPr lang="en-GB"/>
        </a:p>
      </dgm:t>
    </dgm:pt>
    <dgm:pt modelId="{43E2473A-74D8-4ADD-A9D4-A347005BC218}">
      <dgm:prSet phldrT="[Text]"/>
      <dgm:spPr/>
      <dgm:t>
        <a:bodyPr/>
        <a:lstStyle/>
        <a:p>
          <a:r>
            <a:rPr lang="en-GB" b="1" dirty="0"/>
            <a:t>Next steps </a:t>
          </a:r>
        </a:p>
      </dgm:t>
    </dgm:pt>
    <dgm:pt modelId="{B7BE2982-5EC5-4DD5-8009-E31A0BB5FEED}" type="parTrans" cxnId="{406CB3FD-EF67-47CD-B4BF-817E0B2F2522}">
      <dgm:prSet/>
      <dgm:spPr/>
      <dgm:t>
        <a:bodyPr/>
        <a:lstStyle/>
        <a:p>
          <a:endParaRPr lang="en-GB"/>
        </a:p>
      </dgm:t>
    </dgm:pt>
    <dgm:pt modelId="{53AD63D4-7A68-4054-9777-98CFA2DF5FEA}" type="sibTrans" cxnId="{406CB3FD-EF67-47CD-B4BF-817E0B2F2522}">
      <dgm:prSet/>
      <dgm:spPr/>
      <dgm:t>
        <a:bodyPr/>
        <a:lstStyle/>
        <a:p>
          <a:endParaRPr lang="en-GB"/>
        </a:p>
      </dgm:t>
    </dgm:pt>
    <dgm:pt modelId="{4E5BCBAC-BA4A-4D4D-A92E-6A48E0CC2A12}">
      <dgm:prSet phldrT="[Text]"/>
      <dgm:spPr/>
      <dgm:t>
        <a:bodyPr/>
        <a:lstStyle/>
        <a:p>
          <a:pPr>
            <a:buFont typeface="Arial" panose="020B0604020202020204" pitchFamily="34" charset="0"/>
            <a:buChar char="•"/>
          </a:pPr>
          <a:r>
            <a:rPr lang="en-GB" dirty="0"/>
            <a:t>From summer 2023 - undertake new condition surveys and discussion with each school to identify new planned maintenance programme</a:t>
          </a:r>
        </a:p>
      </dgm:t>
    </dgm:pt>
    <dgm:pt modelId="{145460F0-298B-4D00-A054-BC3945AAC515}" type="parTrans" cxnId="{5AF7A0B5-051F-4C89-BB9C-99738459219B}">
      <dgm:prSet/>
      <dgm:spPr/>
      <dgm:t>
        <a:bodyPr/>
        <a:lstStyle/>
        <a:p>
          <a:endParaRPr lang="en-GB"/>
        </a:p>
      </dgm:t>
    </dgm:pt>
    <dgm:pt modelId="{75F536C4-AC2D-407B-951F-D848BD269BFC}" type="sibTrans" cxnId="{5AF7A0B5-051F-4C89-BB9C-99738459219B}">
      <dgm:prSet/>
      <dgm:spPr/>
      <dgm:t>
        <a:bodyPr/>
        <a:lstStyle/>
        <a:p>
          <a:endParaRPr lang="en-GB"/>
        </a:p>
      </dgm:t>
    </dgm:pt>
    <dgm:pt modelId="{CB1318EB-0B74-46B0-BDFD-EFACD9D7ACEB}" type="pres">
      <dgm:prSet presAssocID="{84BC59C8-4A74-4D94-AACC-8F8C64509C52}" presName="Name0" presStyleCnt="0">
        <dgm:presLayoutVars>
          <dgm:dir/>
          <dgm:animLvl val="lvl"/>
          <dgm:resizeHandles val="exact"/>
        </dgm:presLayoutVars>
      </dgm:prSet>
      <dgm:spPr/>
    </dgm:pt>
    <dgm:pt modelId="{E00DF35A-93CC-4EDD-90A3-8332837A3C62}" type="pres">
      <dgm:prSet presAssocID="{EF4666F5-92C0-4E70-85A5-EF43DD447465}" presName="composite" presStyleCnt="0"/>
      <dgm:spPr/>
    </dgm:pt>
    <dgm:pt modelId="{3A342A90-421A-48FA-A433-C16CF0DCC55A}" type="pres">
      <dgm:prSet presAssocID="{EF4666F5-92C0-4E70-85A5-EF43DD447465}" presName="parTx" presStyleLbl="alignNode1" presStyleIdx="0" presStyleCnt="3">
        <dgm:presLayoutVars>
          <dgm:chMax val="0"/>
          <dgm:chPref val="0"/>
          <dgm:bulletEnabled val="1"/>
        </dgm:presLayoutVars>
      </dgm:prSet>
      <dgm:spPr/>
    </dgm:pt>
    <dgm:pt modelId="{A002CAC0-207C-432D-9DDC-CB6510E57301}" type="pres">
      <dgm:prSet presAssocID="{EF4666F5-92C0-4E70-85A5-EF43DD447465}" presName="desTx" presStyleLbl="alignAccFollowNode1" presStyleIdx="0" presStyleCnt="3">
        <dgm:presLayoutVars>
          <dgm:bulletEnabled val="1"/>
        </dgm:presLayoutVars>
      </dgm:prSet>
      <dgm:spPr/>
    </dgm:pt>
    <dgm:pt modelId="{57F94D91-4250-4A57-B578-26CC5AF08606}" type="pres">
      <dgm:prSet presAssocID="{13DCF062-5545-4A84-80D0-6B240FD003CB}" presName="space" presStyleCnt="0"/>
      <dgm:spPr/>
    </dgm:pt>
    <dgm:pt modelId="{2A5212EF-09AC-41DE-BABB-301C67E375BD}" type="pres">
      <dgm:prSet presAssocID="{D3CD6698-0B8E-4B46-9372-795AE7E56ECC}" presName="composite" presStyleCnt="0"/>
      <dgm:spPr/>
    </dgm:pt>
    <dgm:pt modelId="{477CC381-1976-477B-8787-7CB9AFF01856}" type="pres">
      <dgm:prSet presAssocID="{D3CD6698-0B8E-4B46-9372-795AE7E56ECC}" presName="parTx" presStyleLbl="alignNode1" presStyleIdx="1" presStyleCnt="3">
        <dgm:presLayoutVars>
          <dgm:chMax val="0"/>
          <dgm:chPref val="0"/>
          <dgm:bulletEnabled val="1"/>
        </dgm:presLayoutVars>
      </dgm:prSet>
      <dgm:spPr/>
    </dgm:pt>
    <dgm:pt modelId="{3B5872C9-70E2-4CED-AE10-B55CEFDCBEC0}" type="pres">
      <dgm:prSet presAssocID="{D3CD6698-0B8E-4B46-9372-795AE7E56ECC}" presName="desTx" presStyleLbl="alignAccFollowNode1" presStyleIdx="1" presStyleCnt="3">
        <dgm:presLayoutVars>
          <dgm:bulletEnabled val="1"/>
        </dgm:presLayoutVars>
      </dgm:prSet>
      <dgm:spPr/>
    </dgm:pt>
    <dgm:pt modelId="{4738A6C9-396D-4CA0-B9E6-DA9CAA606D98}" type="pres">
      <dgm:prSet presAssocID="{CAFF9C03-7E29-4871-8817-857E4142DC64}" presName="space" presStyleCnt="0"/>
      <dgm:spPr/>
    </dgm:pt>
    <dgm:pt modelId="{6933103E-8F18-43B0-9D32-AC87D3D84BD7}" type="pres">
      <dgm:prSet presAssocID="{43E2473A-74D8-4ADD-A9D4-A347005BC218}" presName="composite" presStyleCnt="0"/>
      <dgm:spPr/>
    </dgm:pt>
    <dgm:pt modelId="{3759BEC3-1812-4E54-B5A9-5EF60C9D057F}" type="pres">
      <dgm:prSet presAssocID="{43E2473A-74D8-4ADD-A9D4-A347005BC218}" presName="parTx" presStyleLbl="alignNode1" presStyleIdx="2" presStyleCnt="3">
        <dgm:presLayoutVars>
          <dgm:chMax val="0"/>
          <dgm:chPref val="0"/>
          <dgm:bulletEnabled val="1"/>
        </dgm:presLayoutVars>
      </dgm:prSet>
      <dgm:spPr/>
    </dgm:pt>
    <dgm:pt modelId="{7F43489A-4528-4003-A9B0-D430D2DD0257}" type="pres">
      <dgm:prSet presAssocID="{43E2473A-74D8-4ADD-A9D4-A347005BC218}" presName="desTx" presStyleLbl="alignAccFollowNode1" presStyleIdx="2" presStyleCnt="3">
        <dgm:presLayoutVars>
          <dgm:bulletEnabled val="1"/>
        </dgm:presLayoutVars>
      </dgm:prSet>
      <dgm:spPr/>
    </dgm:pt>
  </dgm:ptLst>
  <dgm:cxnLst>
    <dgm:cxn modelId="{7DDEE741-40FD-4C90-AD35-C0542B0EB3A8}" type="presOf" srcId="{6CEC48C1-FF29-46B4-AE30-1297361663FD}" destId="{A002CAC0-207C-432D-9DDC-CB6510E57301}" srcOrd="0" destOrd="0" presId="urn:microsoft.com/office/officeart/2005/8/layout/hList1"/>
    <dgm:cxn modelId="{16E35357-20D8-48FA-8812-0412AEDB7754}" srcId="{EF4666F5-92C0-4E70-85A5-EF43DD447465}" destId="{F652E33F-0D04-4CFA-BC31-EEF4C85018F4}" srcOrd="1" destOrd="0" parTransId="{FCEA8E46-12E7-4150-B6CE-99080FB7D7D8}" sibTransId="{37DE1075-50AD-4AD6-8349-8D0E8EEFCD9B}"/>
    <dgm:cxn modelId="{A724CC77-4619-42A3-A02F-8815735CAAFD}" type="presOf" srcId="{4E5BCBAC-BA4A-4D4D-A92E-6A48E0CC2A12}" destId="{7F43489A-4528-4003-A9B0-D430D2DD0257}" srcOrd="0" destOrd="0" presId="urn:microsoft.com/office/officeart/2005/8/layout/hList1"/>
    <dgm:cxn modelId="{DEEF037D-B94F-4E6B-A9E4-892CFEDEF665}" type="presOf" srcId="{84BC59C8-4A74-4D94-AACC-8F8C64509C52}" destId="{CB1318EB-0B74-46B0-BDFD-EFACD9D7ACEB}" srcOrd="0" destOrd="0" presId="urn:microsoft.com/office/officeart/2005/8/layout/hList1"/>
    <dgm:cxn modelId="{48C18189-16C7-4CAC-994E-74A50561351E}" srcId="{84BC59C8-4A74-4D94-AACC-8F8C64509C52}" destId="{EF4666F5-92C0-4E70-85A5-EF43DD447465}" srcOrd="0" destOrd="0" parTransId="{42DBB2BE-64C8-46DA-802D-B9C5CC49D9B3}" sibTransId="{13DCF062-5545-4A84-80D0-6B240FD003CB}"/>
    <dgm:cxn modelId="{111C8198-AA2E-4847-8959-A3F4FFCF7C3C}" type="presOf" srcId="{43E2473A-74D8-4ADD-A9D4-A347005BC218}" destId="{3759BEC3-1812-4E54-B5A9-5EF60C9D057F}" srcOrd="0" destOrd="0" presId="urn:microsoft.com/office/officeart/2005/8/layout/hList1"/>
    <dgm:cxn modelId="{052653AD-B607-4589-9007-9722AAE39097}" type="presOf" srcId="{D3CD6698-0B8E-4B46-9372-795AE7E56ECC}" destId="{477CC381-1976-477B-8787-7CB9AFF01856}" srcOrd="0" destOrd="0" presId="urn:microsoft.com/office/officeart/2005/8/layout/hList1"/>
    <dgm:cxn modelId="{8BF399AF-613A-4A8D-A3A8-4599F745E3EC}" srcId="{D3CD6698-0B8E-4B46-9372-795AE7E56ECC}" destId="{8E8D0A3E-A04B-4AD8-9DF2-A75FC0F64449}" srcOrd="1" destOrd="0" parTransId="{2F9C2461-3190-4FDF-8383-5E9B21A04890}" sibTransId="{DF20E6FC-D798-4E27-BAD5-48FE494A2B8F}"/>
    <dgm:cxn modelId="{C13B02B0-C4AF-4C8E-B771-8DC7CE971E41}" type="presOf" srcId="{F652E33F-0D04-4CFA-BC31-EEF4C85018F4}" destId="{A002CAC0-207C-432D-9DDC-CB6510E57301}" srcOrd="0" destOrd="1" presId="urn:microsoft.com/office/officeart/2005/8/layout/hList1"/>
    <dgm:cxn modelId="{5AF7A0B5-051F-4C89-BB9C-99738459219B}" srcId="{43E2473A-74D8-4ADD-A9D4-A347005BC218}" destId="{4E5BCBAC-BA4A-4D4D-A92E-6A48E0CC2A12}" srcOrd="0" destOrd="0" parTransId="{145460F0-298B-4D00-A054-BC3945AAC515}" sibTransId="{75F536C4-AC2D-407B-951F-D848BD269BFC}"/>
    <dgm:cxn modelId="{35FE0EB8-CAE8-4C8E-A092-91C49623773E}" srcId="{84BC59C8-4A74-4D94-AACC-8F8C64509C52}" destId="{D3CD6698-0B8E-4B46-9372-795AE7E56ECC}" srcOrd="1" destOrd="0" parTransId="{14EFE074-EC74-45F3-99A2-E9BA6A96AA69}" sibTransId="{CAFF9C03-7E29-4871-8817-857E4142DC64}"/>
    <dgm:cxn modelId="{D85B6DD0-443A-45AB-86B1-D15A71B46A26}" srcId="{D3CD6698-0B8E-4B46-9372-795AE7E56ECC}" destId="{3498CED5-DE44-49CC-80FB-3AC14AE2F250}" srcOrd="0" destOrd="0" parTransId="{4E18CE60-1DDA-471C-95AE-BDF078887924}" sibTransId="{800106C4-A77E-40E2-8440-CF6D07F3CE3E}"/>
    <dgm:cxn modelId="{917A0BDA-96A6-4A47-ABEC-5F4F7CCE6F5F}" srcId="{EF4666F5-92C0-4E70-85A5-EF43DD447465}" destId="{6CEC48C1-FF29-46B4-AE30-1297361663FD}" srcOrd="0" destOrd="0" parTransId="{4A2E0187-9600-4CF8-91C6-4D037035158C}" sibTransId="{46FD58A2-AD38-4885-B35A-4D9C54A5A53B}"/>
    <dgm:cxn modelId="{DA2814E0-9547-4A41-9EDD-C4155D0975E3}" type="presOf" srcId="{3498CED5-DE44-49CC-80FB-3AC14AE2F250}" destId="{3B5872C9-70E2-4CED-AE10-B55CEFDCBEC0}" srcOrd="0" destOrd="0" presId="urn:microsoft.com/office/officeart/2005/8/layout/hList1"/>
    <dgm:cxn modelId="{19772FE3-0D46-4468-BAFE-3F0BE6553635}" type="presOf" srcId="{EF4666F5-92C0-4E70-85A5-EF43DD447465}" destId="{3A342A90-421A-48FA-A433-C16CF0DCC55A}" srcOrd="0" destOrd="0" presId="urn:microsoft.com/office/officeart/2005/8/layout/hList1"/>
    <dgm:cxn modelId="{5F95EBF5-8E45-4E77-9B77-4680CF03096E}" type="presOf" srcId="{8E8D0A3E-A04B-4AD8-9DF2-A75FC0F64449}" destId="{3B5872C9-70E2-4CED-AE10-B55CEFDCBEC0}" srcOrd="0" destOrd="1" presId="urn:microsoft.com/office/officeart/2005/8/layout/hList1"/>
    <dgm:cxn modelId="{406CB3FD-EF67-47CD-B4BF-817E0B2F2522}" srcId="{84BC59C8-4A74-4D94-AACC-8F8C64509C52}" destId="{43E2473A-74D8-4ADD-A9D4-A347005BC218}" srcOrd="2" destOrd="0" parTransId="{B7BE2982-5EC5-4DD5-8009-E31A0BB5FEED}" sibTransId="{53AD63D4-7A68-4054-9777-98CFA2DF5FEA}"/>
    <dgm:cxn modelId="{89ADA1D9-7619-4DAC-B677-28C1FC1C1A59}" type="presParOf" srcId="{CB1318EB-0B74-46B0-BDFD-EFACD9D7ACEB}" destId="{E00DF35A-93CC-4EDD-90A3-8332837A3C62}" srcOrd="0" destOrd="0" presId="urn:microsoft.com/office/officeart/2005/8/layout/hList1"/>
    <dgm:cxn modelId="{4AE2152D-05E9-40B4-BF71-74CDBFB22EF8}" type="presParOf" srcId="{E00DF35A-93CC-4EDD-90A3-8332837A3C62}" destId="{3A342A90-421A-48FA-A433-C16CF0DCC55A}" srcOrd="0" destOrd="0" presId="urn:microsoft.com/office/officeart/2005/8/layout/hList1"/>
    <dgm:cxn modelId="{B654BF7E-90A2-4B87-BED9-B91349731509}" type="presParOf" srcId="{E00DF35A-93CC-4EDD-90A3-8332837A3C62}" destId="{A002CAC0-207C-432D-9DDC-CB6510E57301}" srcOrd="1" destOrd="0" presId="urn:microsoft.com/office/officeart/2005/8/layout/hList1"/>
    <dgm:cxn modelId="{D5323AFB-063B-4CB0-A22D-E45FC649B3CC}" type="presParOf" srcId="{CB1318EB-0B74-46B0-BDFD-EFACD9D7ACEB}" destId="{57F94D91-4250-4A57-B578-26CC5AF08606}" srcOrd="1" destOrd="0" presId="urn:microsoft.com/office/officeart/2005/8/layout/hList1"/>
    <dgm:cxn modelId="{B287A243-88EF-42BD-BBBF-6217573DB5BC}" type="presParOf" srcId="{CB1318EB-0B74-46B0-BDFD-EFACD9D7ACEB}" destId="{2A5212EF-09AC-41DE-BABB-301C67E375BD}" srcOrd="2" destOrd="0" presId="urn:microsoft.com/office/officeart/2005/8/layout/hList1"/>
    <dgm:cxn modelId="{B306498C-A6FD-4EDE-A7F6-40376FE79D5C}" type="presParOf" srcId="{2A5212EF-09AC-41DE-BABB-301C67E375BD}" destId="{477CC381-1976-477B-8787-7CB9AFF01856}" srcOrd="0" destOrd="0" presId="urn:microsoft.com/office/officeart/2005/8/layout/hList1"/>
    <dgm:cxn modelId="{35D18EE9-4FEA-440F-BFD9-87D66674DB36}" type="presParOf" srcId="{2A5212EF-09AC-41DE-BABB-301C67E375BD}" destId="{3B5872C9-70E2-4CED-AE10-B55CEFDCBEC0}" srcOrd="1" destOrd="0" presId="urn:microsoft.com/office/officeart/2005/8/layout/hList1"/>
    <dgm:cxn modelId="{62F4368C-AA88-4B98-B43A-7E2DF2BC91A7}" type="presParOf" srcId="{CB1318EB-0B74-46B0-BDFD-EFACD9D7ACEB}" destId="{4738A6C9-396D-4CA0-B9E6-DA9CAA606D98}" srcOrd="3" destOrd="0" presId="urn:microsoft.com/office/officeart/2005/8/layout/hList1"/>
    <dgm:cxn modelId="{BA0D863B-DE6D-43FC-A4B1-EA4CFF1DE225}" type="presParOf" srcId="{CB1318EB-0B74-46B0-BDFD-EFACD9D7ACEB}" destId="{6933103E-8F18-43B0-9D32-AC87D3D84BD7}" srcOrd="4" destOrd="0" presId="urn:microsoft.com/office/officeart/2005/8/layout/hList1"/>
    <dgm:cxn modelId="{73F7DAE9-BA06-4B42-A52D-B91256DB4DF3}" type="presParOf" srcId="{6933103E-8F18-43B0-9D32-AC87D3D84BD7}" destId="{3759BEC3-1812-4E54-B5A9-5EF60C9D057F}" srcOrd="0" destOrd="0" presId="urn:microsoft.com/office/officeart/2005/8/layout/hList1"/>
    <dgm:cxn modelId="{DF9278FE-B08C-472D-A988-22596AD65658}" type="presParOf" srcId="{6933103E-8F18-43B0-9D32-AC87D3D84BD7}" destId="{7F43489A-4528-4003-A9B0-D430D2DD025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342A90-421A-48FA-A433-C16CF0DCC55A}">
      <dsp:nvSpPr>
        <dsp:cNvPr id="0" name=""/>
        <dsp:cNvSpPr/>
      </dsp:nvSpPr>
      <dsp:spPr>
        <a:xfrm>
          <a:off x="2571" y="565038"/>
          <a:ext cx="2507456" cy="6048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sz="2100" b="1" kern="1200" dirty="0"/>
            <a:t>2021/22</a:t>
          </a:r>
        </a:p>
      </dsp:txBody>
      <dsp:txXfrm>
        <a:off x="2571" y="565038"/>
        <a:ext cx="2507456" cy="604800"/>
      </dsp:txXfrm>
    </dsp:sp>
    <dsp:sp modelId="{A002CAC0-207C-432D-9DDC-CB6510E57301}">
      <dsp:nvSpPr>
        <dsp:cNvPr id="0" name=""/>
        <dsp:cNvSpPr/>
      </dsp:nvSpPr>
      <dsp:spPr>
        <a:xfrm>
          <a:off x="2571" y="1169838"/>
          <a:ext cx="2507456" cy="3089411"/>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Font typeface="Arial" panose="020B0604020202020204" pitchFamily="34" charset="0"/>
            <a:buChar char="•"/>
          </a:pPr>
          <a:r>
            <a:rPr lang="en-GB" sz="2100" kern="1200" dirty="0"/>
            <a:t>Current three-year capital programme approved in September 2021</a:t>
          </a:r>
        </a:p>
        <a:p>
          <a:pPr marL="228600" lvl="1" indent="-228600" algn="l" defTabSz="933450">
            <a:lnSpc>
              <a:spcPct val="90000"/>
            </a:lnSpc>
            <a:spcBef>
              <a:spcPct val="0"/>
            </a:spcBef>
            <a:spcAft>
              <a:spcPct val="15000"/>
            </a:spcAft>
            <a:buFont typeface="Arial" panose="020B0604020202020204" pitchFamily="34" charset="0"/>
            <a:buChar char="•"/>
          </a:pPr>
          <a:r>
            <a:rPr lang="en-GB" sz="2100" kern="1200" dirty="0"/>
            <a:t>64 projects delivered at a value of £1.1 million</a:t>
          </a:r>
        </a:p>
      </dsp:txBody>
      <dsp:txXfrm>
        <a:off x="2571" y="1169838"/>
        <a:ext cx="2507456" cy="3089411"/>
      </dsp:txXfrm>
    </dsp:sp>
    <dsp:sp modelId="{477CC381-1976-477B-8787-7CB9AFF01856}">
      <dsp:nvSpPr>
        <dsp:cNvPr id="0" name=""/>
        <dsp:cNvSpPr/>
      </dsp:nvSpPr>
      <dsp:spPr>
        <a:xfrm>
          <a:off x="2861071" y="565038"/>
          <a:ext cx="2507456" cy="6048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sz="2100" b="1" kern="1200" dirty="0"/>
            <a:t>2022/23</a:t>
          </a:r>
        </a:p>
      </dsp:txBody>
      <dsp:txXfrm>
        <a:off x="2861071" y="565038"/>
        <a:ext cx="2507456" cy="604800"/>
      </dsp:txXfrm>
    </dsp:sp>
    <dsp:sp modelId="{3B5872C9-70E2-4CED-AE10-B55CEFDCBEC0}">
      <dsp:nvSpPr>
        <dsp:cNvPr id="0" name=""/>
        <dsp:cNvSpPr/>
      </dsp:nvSpPr>
      <dsp:spPr>
        <a:xfrm>
          <a:off x="2861071" y="1169838"/>
          <a:ext cx="2507456" cy="3089411"/>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dirty="0"/>
            <a:t>69 projects completed or underway </a:t>
          </a:r>
        </a:p>
        <a:p>
          <a:pPr marL="228600" lvl="1" indent="-228600" algn="l" defTabSz="933450">
            <a:lnSpc>
              <a:spcPct val="90000"/>
            </a:lnSpc>
            <a:spcBef>
              <a:spcPct val="0"/>
            </a:spcBef>
            <a:spcAft>
              <a:spcPct val="15000"/>
            </a:spcAft>
            <a:buChar char="•"/>
          </a:pPr>
          <a:r>
            <a:rPr lang="en-GB" sz="2100" kern="1200" dirty="0"/>
            <a:t>£1.4 million spent/committed </a:t>
          </a:r>
        </a:p>
      </dsp:txBody>
      <dsp:txXfrm>
        <a:off x="2861071" y="1169838"/>
        <a:ext cx="2507456" cy="3089411"/>
      </dsp:txXfrm>
    </dsp:sp>
    <dsp:sp modelId="{3759BEC3-1812-4E54-B5A9-5EF60C9D057F}">
      <dsp:nvSpPr>
        <dsp:cNvPr id="0" name=""/>
        <dsp:cNvSpPr/>
      </dsp:nvSpPr>
      <dsp:spPr>
        <a:xfrm>
          <a:off x="5719571" y="565038"/>
          <a:ext cx="2507456" cy="6048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sz="2100" b="1" kern="1200" dirty="0"/>
            <a:t>Next steps </a:t>
          </a:r>
        </a:p>
      </dsp:txBody>
      <dsp:txXfrm>
        <a:off x="5719571" y="565038"/>
        <a:ext cx="2507456" cy="604800"/>
      </dsp:txXfrm>
    </dsp:sp>
    <dsp:sp modelId="{7F43489A-4528-4003-A9B0-D430D2DD0257}">
      <dsp:nvSpPr>
        <dsp:cNvPr id="0" name=""/>
        <dsp:cNvSpPr/>
      </dsp:nvSpPr>
      <dsp:spPr>
        <a:xfrm>
          <a:off x="5719571" y="1169838"/>
          <a:ext cx="2507456" cy="3089411"/>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Font typeface="Arial" panose="020B0604020202020204" pitchFamily="34" charset="0"/>
            <a:buChar char="•"/>
          </a:pPr>
          <a:r>
            <a:rPr lang="en-GB" sz="2100" kern="1200" dirty="0"/>
            <a:t>From summer 2023 - undertake new condition surveys and discussion with each school to identify new planned maintenance programme</a:t>
          </a:r>
        </a:p>
      </dsp:txBody>
      <dsp:txXfrm>
        <a:off x="5719571" y="1169838"/>
        <a:ext cx="2507456" cy="308941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A11EE12B-1EC5-48D9-9570-EF7EAAB430FB}" type="datetimeFigureOut">
              <a:rPr lang="en-US" smtClean="0"/>
              <a:pPr/>
              <a:t>2/10/2023</a:t>
            </a:fld>
            <a:endParaRPr lang="en-GB" dirty="0"/>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814C08B4-5DCF-4374-B18C-59D6881EF50C}" type="slidenum">
              <a:rPr lang="en-GB" smtClean="0"/>
              <a:pPr/>
              <a:t>‹#›</a:t>
            </a:fld>
            <a:endParaRPr lang="en-GB" dirty="0"/>
          </a:p>
        </p:txBody>
      </p:sp>
    </p:spTree>
    <p:extLst>
      <p:ext uri="{BB962C8B-B14F-4D97-AF65-F5344CB8AC3E}">
        <p14:creationId xmlns:p14="http://schemas.microsoft.com/office/powerpoint/2010/main" val="4048706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55D51B8-E863-40FF-B0AE-C40CD0E6F8DF}" type="datetimeFigureOut">
              <a:rPr lang="en-US" smtClean="0"/>
              <a:pPr/>
              <a:t>2/9/2023</a:t>
            </a:fld>
            <a:endParaRPr lang="en-GB"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30BC251-7808-4532-8FD9-2C2D329ADEB0}" type="slidenum">
              <a:rPr lang="en-GB" smtClean="0"/>
              <a:pPr/>
              <a:t>‹#›</a:t>
            </a:fld>
            <a:endParaRPr lang="en-GB" dirty="0"/>
          </a:p>
        </p:txBody>
      </p:sp>
    </p:spTree>
    <p:extLst>
      <p:ext uri="{BB962C8B-B14F-4D97-AF65-F5344CB8AC3E}">
        <p14:creationId xmlns:p14="http://schemas.microsoft.com/office/powerpoint/2010/main" val="4128790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269813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373969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46122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260288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3299468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194434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36424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390977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212946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3497406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B20CCF-1087-4AC5-9FE3-6F4D5EB9C80D}" type="datetimeFigureOut">
              <a:rPr lang="en-US" smtClean="0"/>
              <a:pPr/>
              <a:t>2/9/2023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64605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20CCF-1087-4AC5-9FE3-6F4D5EB9C80D}" type="datetimeFigureOut">
              <a:rPr lang="en-US" smtClean="0"/>
              <a:pPr/>
              <a:t>2/9/2023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121537118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8053-76D4-52DC-94CE-B5D683F367C2}"/>
              </a:ext>
            </a:extLst>
          </p:cNvPr>
          <p:cNvSpPr>
            <a:spLocks noGrp="1"/>
          </p:cNvSpPr>
          <p:nvPr>
            <p:ph type="ctrTitle"/>
          </p:nvPr>
        </p:nvSpPr>
        <p:spPr/>
        <p:txBody>
          <a:bodyPr/>
          <a:lstStyle/>
          <a:p>
            <a:r>
              <a:rPr lang="en-US" dirty="0">
                <a:solidFill>
                  <a:srgbClr val="5E8BB5"/>
                </a:solidFill>
              </a:rPr>
              <a:t>Schools’ Capital Programme update </a:t>
            </a:r>
          </a:p>
        </p:txBody>
      </p:sp>
      <p:sp>
        <p:nvSpPr>
          <p:cNvPr id="3" name="Subtitle 2">
            <a:extLst>
              <a:ext uri="{FF2B5EF4-FFF2-40B4-BE49-F238E27FC236}">
                <a16:creationId xmlns:a16="http://schemas.microsoft.com/office/drawing/2014/main" id="{02D50633-E5D5-DAE3-957F-62865B1F1135}"/>
              </a:ext>
            </a:extLst>
          </p:cNvPr>
          <p:cNvSpPr>
            <a:spLocks noGrp="1"/>
          </p:cNvSpPr>
          <p:nvPr>
            <p:ph type="subTitle" idx="1"/>
          </p:nvPr>
        </p:nvSpPr>
        <p:spPr/>
        <p:txBody>
          <a:bodyPr/>
          <a:lstStyle/>
          <a:p>
            <a:r>
              <a:rPr lang="en-US" dirty="0">
                <a:solidFill>
                  <a:srgbClr val="5E8BB5"/>
                </a:solidFill>
              </a:rPr>
              <a:t>Primary Headteachers meeting February 2022</a:t>
            </a:r>
          </a:p>
        </p:txBody>
      </p:sp>
    </p:spTree>
    <p:extLst>
      <p:ext uri="{BB962C8B-B14F-4D97-AF65-F5344CB8AC3E}">
        <p14:creationId xmlns:p14="http://schemas.microsoft.com/office/powerpoint/2010/main" val="193503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0C13B79-A5DC-5303-0DB8-687FB49AE236}"/>
              </a:ext>
            </a:extLst>
          </p:cNvPr>
          <p:cNvSpPr>
            <a:spLocks noGrp="1"/>
          </p:cNvSpPr>
          <p:nvPr>
            <p:ph type="title"/>
          </p:nvPr>
        </p:nvSpPr>
        <p:spPr>
          <a:xfrm>
            <a:off x="457200" y="274638"/>
            <a:ext cx="8229600" cy="1143000"/>
          </a:xfrm>
        </p:spPr>
        <p:txBody>
          <a:bodyPr/>
          <a:lstStyle/>
          <a:p>
            <a:pPr algn="l"/>
            <a:r>
              <a:rPr lang="en-GB" dirty="0">
                <a:solidFill>
                  <a:srgbClr val="5E8BB5"/>
                </a:solidFill>
              </a:rPr>
              <a:t>Planned programme</a:t>
            </a:r>
            <a:endParaRPr lang="en-US" dirty="0">
              <a:solidFill>
                <a:srgbClr val="5E8BB5"/>
              </a:solidFill>
            </a:endParaRPr>
          </a:p>
        </p:txBody>
      </p:sp>
      <p:graphicFrame>
        <p:nvGraphicFramePr>
          <p:cNvPr id="12" name="Diagram 11">
            <a:extLst>
              <a:ext uri="{FF2B5EF4-FFF2-40B4-BE49-F238E27FC236}">
                <a16:creationId xmlns:a16="http://schemas.microsoft.com/office/drawing/2014/main" id="{07220272-2686-3086-9687-C39A6D42DA83}"/>
              </a:ext>
            </a:extLst>
          </p:cNvPr>
          <p:cNvGraphicFramePr/>
          <p:nvPr>
            <p:extLst>
              <p:ext uri="{D42A27DB-BD31-4B8C-83A1-F6EECF244321}">
                <p14:modId xmlns:p14="http://schemas.microsoft.com/office/powerpoint/2010/main" val="3138555140"/>
              </p:ext>
            </p:extLst>
          </p:nvPr>
        </p:nvGraphicFramePr>
        <p:xfrm>
          <a:off x="611560" y="1413024"/>
          <a:ext cx="8229600" cy="48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915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0C13B79-A5DC-5303-0DB8-687FB49AE236}"/>
              </a:ext>
            </a:extLst>
          </p:cNvPr>
          <p:cNvSpPr>
            <a:spLocks noGrp="1"/>
          </p:cNvSpPr>
          <p:nvPr>
            <p:ph type="title"/>
          </p:nvPr>
        </p:nvSpPr>
        <p:spPr>
          <a:xfrm>
            <a:off x="457200" y="274638"/>
            <a:ext cx="8229600" cy="1143000"/>
          </a:xfrm>
        </p:spPr>
        <p:txBody>
          <a:bodyPr>
            <a:normAutofit/>
          </a:bodyPr>
          <a:lstStyle/>
          <a:p>
            <a:pPr algn="l"/>
            <a:r>
              <a:rPr lang="en-GB" dirty="0">
                <a:solidFill>
                  <a:srgbClr val="5E8BB5"/>
                </a:solidFill>
              </a:rPr>
              <a:t>Large project 1: Windows </a:t>
            </a:r>
            <a:endParaRPr lang="en-US" dirty="0">
              <a:solidFill>
                <a:srgbClr val="5E8BB5"/>
              </a:solidFill>
            </a:endParaRPr>
          </a:p>
        </p:txBody>
      </p:sp>
      <p:sp>
        <p:nvSpPr>
          <p:cNvPr id="11" name="Content Placeholder 2">
            <a:extLst>
              <a:ext uri="{FF2B5EF4-FFF2-40B4-BE49-F238E27FC236}">
                <a16:creationId xmlns:a16="http://schemas.microsoft.com/office/drawing/2014/main" id="{4B7673FE-C018-1620-D5A8-6C9C75C7EDBE}"/>
              </a:ext>
            </a:extLst>
          </p:cNvPr>
          <p:cNvSpPr>
            <a:spLocks noGrp="1"/>
          </p:cNvSpPr>
          <p:nvPr>
            <p:ph idx="1"/>
          </p:nvPr>
        </p:nvSpPr>
        <p:spPr>
          <a:xfrm>
            <a:off x="323528" y="1600200"/>
            <a:ext cx="8568952" cy="4525963"/>
          </a:xfrm>
        </p:spPr>
        <p:txBody>
          <a:bodyPr>
            <a:normAutofit fontScale="40000" lnSpcReduction="20000"/>
          </a:bodyPr>
          <a:lstStyle/>
          <a:p>
            <a:r>
              <a:rPr lang="en-GB" sz="4500" dirty="0">
                <a:solidFill>
                  <a:schemeClr val="bg1"/>
                </a:solidFill>
              </a:rPr>
              <a:t>Previous windows project identified schools with the worst condition windows. </a:t>
            </a:r>
          </a:p>
          <a:p>
            <a:r>
              <a:rPr lang="en-GB" sz="4500" dirty="0">
                <a:solidFill>
                  <a:schemeClr val="bg1"/>
                </a:solidFill>
              </a:rPr>
              <a:t>Phase 1 was completed in 2018 but phase 2 was paused due to the financial arrangements for the previous windows programme </a:t>
            </a:r>
          </a:p>
          <a:p>
            <a:r>
              <a:rPr lang="en-GB" sz="4500" dirty="0">
                <a:solidFill>
                  <a:schemeClr val="bg1"/>
                </a:solidFill>
              </a:rPr>
              <a:t>Phase 2 included the more complex buildings (listed buildings, building of merit, etc)</a:t>
            </a:r>
          </a:p>
          <a:p>
            <a:pPr marL="342900" indent="-342900">
              <a:buFont typeface="Arial" panose="020B0604020202020204" pitchFamily="34" charset="0"/>
              <a:buChar char="•"/>
            </a:pPr>
            <a:r>
              <a:rPr lang="en-GB" sz="4500" dirty="0">
                <a:solidFill>
                  <a:schemeClr val="bg1"/>
                </a:solidFill>
              </a:rPr>
              <a:t>Relaunch of Phase 2 including Fulham Bilingual, Kenmont, Melcombe and William Morris. Also, historically binding commitment to Langford.</a:t>
            </a:r>
          </a:p>
          <a:p>
            <a:pPr marL="342900" indent="-342900">
              <a:buFont typeface="Arial" panose="020B0604020202020204" pitchFamily="34" charset="0"/>
              <a:buChar char="•"/>
            </a:pPr>
            <a:r>
              <a:rPr lang="en-GB" sz="4500" dirty="0">
                <a:solidFill>
                  <a:schemeClr val="bg1"/>
                </a:solidFill>
              </a:rPr>
              <a:t>Steering group including school representation to co-design the phasing and key priorities</a:t>
            </a:r>
          </a:p>
          <a:p>
            <a:pPr marL="342900" indent="-342900">
              <a:buFont typeface="Arial" panose="020B0604020202020204" pitchFamily="34" charset="0"/>
              <a:buChar char="•"/>
            </a:pPr>
            <a:r>
              <a:rPr lang="en-GB" sz="4500" dirty="0">
                <a:solidFill>
                  <a:schemeClr val="bg1"/>
                </a:solidFill>
              </a:rPr>
              <a:t>Initial surveys completed to inform phasing based on worst condition first. Steering Group agreed that first building would therefore be Fulham Bilingual.</a:t>
            </a:r>
          </a:p>
          <a:p>
            <a:pPr marL="342900" indent="-342900">
              <a:buFont typeface="Arial" panose="020B0604020202020204" pitchFamily="34" charset="0"/>
              <a:buChar char="•"/>
            </a:pPr>
            <a:r>
              <a:rPr lang="en-GB" sz="4500" dirty="0">
                <a:solidFill>
                  <a:schemeClr val="bg1"/>
                </a:solidFill>
              </a:rPr>
              <a:t>Successful bid to DfE School Rebuilding Programme for major refurbishment of William Morris – windows therefore expected to be dealt with as part of SRP project.</a:t>
            </a:r>
          </a:p>
          <a:p>
            <a:pPr marL="342900" indent="-342900">
              <a:buFont typeface="Arial" panose="020B0604020202020204" pitchFamily="34" charset="0"/>
              <a:buChar char="•"/>
            </a:pPr>
            <a:r>
              <a:rPr lang="en-GB" sz="4500" dirty="0">
                <a:solidFill>
                  <a:schemeClr val="bg1"/>
                </a:solidFill>
              </a:rPr>
              <a:t>Consultant appointment for developing planning application, design &amp; heritage statement, works tender specification and evaluation and project managing delivery.</a:t>
            </a:r>
          </a:p>
          <a:p>
            <a:pPr marL="342900" indent="-342900">
              <a:buFont typeface="Arial" panose="020B0604020202020204" pitchFamily="34" charset="0"/>
              <a:buChar char="•"/>
            </a:pPr>
            <a:r>
              <a:rPr lang="en-GB" sz="4500" dirty="0">
                <a:solidFill>
                  <a:schemeClr val="bg1"/>
                </a:solidFill>
              </a:rPr>
              <a:t>Aim to roll out one school per year (possibly faster if funding allows).</a:t>
            </a:r>
          </a:p>
          <a:p>
            <a:endParaRPr lang="en-US" dirty="0"/>
          </a:p>
        </p:txBody>
      </p:sp>
    </p:spTree>
    <p:extLst>
      <p:ext uri="{BB962C8B-B14F-4D97-AF65-F5344CB8AC3E}">
        <p14:creationId xmlns:p14="http://schemas.microsoft.com/office/powerpoint/2010/main" val="205017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0C13B79-A5DC-5303-0DB8-687FB49AE236}"/>
              </a:ext>
            </a:extLst>
          </p:cNvPr>
          <p:cNvSpPr>
            <a:spLocks noGrp="1"/>
          </p:cNvSpPr>
          <p:nvPr>
            <p:ph type="title"/>
          </p:nvPr>
        </p:nvSpPr>
        <p:spPr>
          <a:xfrm>
            <a:off x="457200" y="274638"/>
            <a:ext cx="8229600" cy="1143000"/>
          </a:xfrm>
        </p:spPr>
        <p:txBody>
          <a:bodyPr>
            <a:normAutofit fontScale="90000"/>
          </a:bodyPr>
          <a:lstStyle/>
          <a:p>
            <a:pPr algn="l"/>
            <a:r>
              <a:rPr lang="en-GB" dirty="0">
                <a:solidFill>
                  <a:srgbClr val="5E8BB5"/>
                </a:solidFill>
              </a:rPr>
              <a:t>Large Project 2: </a:t>
            </a:r>
            <a:br>
              <a:rPr lang="en-GB" dirty="0">
                <a:solidFill>
                  <a:srgbClr val="5E8BB5"/>
                </a:solidFill>
              </a:rPr>
            </a:br>
            <a:r>
              <a:rPr lang="en-GB" dirty="0">
                <a:solidFill>
                  <a:srgbClr val="5E8BB5"/>
                </a:solidFill>
              </a:rPr>
              <a:t>Climate and Ecological Emergency</a:t>
            </a:r>
            <a:endParaRPr lang="en-US" dirty="0">
              <a:solidFill>
                <a:srgbClr val="5E8BB5"/>
              </a:solidFill>
            </a:endParaRPr>
          </a:p>
        </p:txBody>
      </p:sp>
      <p:sp>
        <p:nvSpPr>
          <p:cNvPr id="11" name="Content Placeholder 2">
            <a:extLst>
              <a:ext uri="{FF2B5EF4-FFF2-40B4-BE49-F238E27FC236}">
                <a16:creationId xmlns:a16="http://schemas.microsoft.com/office/drawing/2014/main" id="{4B7673FE-C018-1620-D5A8-6C9C75C7EDBE}"/>
              </a:ext>
            </a:extLst>
          </p:cNvPr>
          <p:cNvSpPr>
            <a:spLocks noGrp="1"/>
          </p:cNvSpPr>
          <p:nvPr>
            <p:ph idx="1"/>
          </p:nvPr>
        </p:nvSpPr>
        <p:spPr>
          <a:xfrm>
            <a:off x="457200" y="1600200"/>
            <a:ext cx="8229600" cy="4525963"/>
          </a:xfrm>
        </p:spPr>
        <p:txBody>
          <a:bodyPr>
            <a:normAutofit fontScale="92500" lnSpcReduction="10000"/>
          </a:bodyPr>
          <a:lstStyle/>
          <a:p>
            <a:pPr marL="342900" indent="-342900">
              <a:buFont typeface="Arial" panose="020B0604020202020204" pitchFamily="34" charset="0"/>
              <a:buChar char="•"/>
            </a:pPr>
            <a:r>
              <a:rPr lang="en-GB" sz="2200" dirty="0">
                <a:solidFill>
                  <a:schemeClr val="bg1"/>
                </a:solidFill>
              </a:rPr>
              <a:t>Joint working between School Assets and the Corporate Climate teams</a:t>
            </a:r>
          </a:p>
          <a:p>
            <a:pPr marL="342900" indent="-342900">
              <a:buFont typeface="Arial" panose="020B0604020202020204" pitchFamily="34" charset="0"/>
              <a:buChar char="•"/>
            </a:pPr>
            <a:r>
              <a:rPr lang="en-GB" sz="2200" dirty="0">
                <a:solidFill>
                  <a:schemeClr val="bg1"/>
                </a:solidFill>
              </a:rPr>
              <a:t>Framework supplier (Asset+) in place to deliver High Level Assessments (HLAs) on all Council properties. Schools are being prioritised in the </a:t>
            </a:r>
            <a:r>
              <a:rPr lang="en-GB" sz="2200">
                <a:solidFill>
                  <a:schemeClr val="bg1"/>
                </a:solidFill>
              </a:rPr>
              <a:t>early rounds</a:t>
            </a:r>
            <a:endParaRPr lang="en-GB" sz="2200" dirty="0">
              <a:solidFill>
                <a:schemeClr val="bg1"/>
              </a:solidFill>
            </a:endParaRPr>
          </a:p>
          <a:p>
            <a:pPr marL="400050"/>
            <a:r>
              <a:rPr lang="en-GB" sz="2200" dirty="0">
                <a:solidFill>
                  <a:schemeClr val="bg1"/>
                </a:solidFill>
              </a:rPr>
              <a:t>Bid to PSDS submitted for air sourced heat pumps at four schools (Brackenbury, Kenmont, Melcombe and Normand Croft. </a:t>
            </a:r>
          </a:p>
          <a:p>
            <a:pPr marL="400050"/>
            <a:r>
              <a:rPr lang="en-GB" sz="2200" dirty="0">
                <a:solidFill>
                  <a:schemeClr val="bg1"/>
                </a:solidFill>
              </a:rPr>
              <a:t>Windows programme relevant as suitable building fabric is a key factor for ASHPs</a:t>
            </a:r>
          </a:p>
          <a:p>
            <a:pPr marL="342900" indent="-342900">
              <a:buFont typeface="Arial" panose="020B0604020202020204" pitchFamily="34" charset="0"/>
              <a:buChar char="•"/>
            </a:pPr>
            <a:r>
              <a:rPr lang="en-GB" sz="2200" dirty="0">
                <a:solidFill>
                  <a:schemeClr val="bg1"/>
                </a:solidFill>
              </a:rPr>
              <a:t>Schools have received some additional DfC aimed at energy efficiency capital projects</a:t>
            </a:r>
          </a:p>
          <a:p>
            <a:pPr marL="342900" indent="-342900">
              <a:buFont typeface="Arial" panose="020B0604020202020204" pitchFamily="34" charset="0"/>
              <a:buChar char="•"/>
            </a:pPr>
            <a:r>
              <a:rPr lang="en-GB" sz="2200" dirty="0">
                <a:solidFill>
                  <a:schemeClr val="bg1"/>
                </a:solidFill>
              </a:rPr>
              <a:t>Aim is to utilise HLAs to develop investment grade proposals for funding to address the whole estate over time, including seeking funding for fabric improvements and other technologies (e.g. solar) not covered in PSDS, as opportunities arise</a:t>
            </a:r>
          </a:p>
          <a:p>
            <a:endParaRPr lang="en-US" dirty="0"/>
          </a:p>
        </p:txBody>
      </p:sp>
    </p:spTree>
    <p:extLst>
      <p:ext uri="{BB962C8B-B14F-4D97-AF65-F5344CB8AC3E}">
        <p14:creationId xmlns:p14="http://schemas.microsoft.com/office/powerpoint/2010/main" val="310427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0C13B79-A5DC-5303-0DB8-687FB49AE236}"/>
              </a:ext>
            </a:extLst>
          </p:cNvPr>
          <p:cNvSpPr>
            <a:spLocks noGrp="1"/>
          </p:cNvSpPr>
          <p:nvPr>
            <p:ph type="title"/>
          </p:nvPr>
        </p:nvSpPr>
        <p:spPr>
          <a:xfrm>
            <a:off x="457200" y="274638"/>
            <a:ext cx="8229600" cy="1143000"/>
          </a:xfrm>
        </p:spPr>
        <p:txBody>
          <a:bodyPr>
            <a:normAutofit fontScale="90000"/>
          </a:bodyPr>
          <a:lstStyle/>
          <a:p>
            <a:pPr algn="l"/>
            <a:r>
              <a:rPr lang="en-GB" dirty="0">
                <a:solidFill>
                  <a:srgbClr val="5E8BB5"/>
                </a:solidFill>
              </a:rPr>
              <a:t>Large Projects 3: </a:t>
            </a:r>
            <a:br>
              <a:rPr lang="en-GB" dirty="0">
                <a:solidFill>
                  <a:srgbClr val="5E8BB5"/>
                </a:solidFill>
              </a:rPr>
            </a:br>
            <a:r>
              <a:rPr lang="en-GB" dirty="0">
                <a:solidFill>
                  <a:srgbClr val="5E8BB5"/>
                </a:solidFill>
              </a:rPr>
              <a:t>Community Schools Programme</a:t>
            </a:r>
            <a:endParaRPr lang="en-US" dirty="0">
              <a:solidFill>
                <a:srgbClr val="5E8BB5"/>
              </a:solidFill>
            </a:endParaRPr>
          </a:p>
        </p:txBody>
      </p:sp>
      <p:sp>
        <p:nvSpPr>
          <p:cNvPr id="11" name="Content Placeholder 2">
            <a:extLst>
              <a:ext uri="{FF2B5EF4-FFF2-40B4-BE49-F238E27FC236}">
                <a16:creationId xmlns:a16="http://schemas.microsoft.com/office/drawing/2014/main" id="{4B7673FE-C018-1620-D5A8-6C9C75C7EDBE}"/>
              </a:ext>
            </a:extLst>
          </p:cNvPr>
          <p:cNvSpPr>
            <a:spLocks noGrp="1"/>
          </p:cNvSpPr>
          <p:nvPr>
            <p:ph idx="1"/>
          </p:nvPr>
        </p:nvSpPr>
        <p:spPr>
          <a:xfrm>
            <a:off x="457200" y="1600200"/>
            <a:ext cx="8229600" cy="4525963"/>
          </a:xfrm>
        </p:spPr>
        <p:txBody>
          <a:bodyPr>
            <a:normAutofit/>
          </a:bodyPr>
          <a:lstStyle/>
          <a:p>
            <a:pPr marL="342900" indent="-342900">
              <a:buFont typeface="Arial" panose="020B0604020202020204" pitchFamily="34" charset="0"/>
              <a:buChar char="•"/>
            </a:pPr>
            <a:r>
              <a:rPr lang="en-GB" dirty="0">
                <a:solidFill>
                  <a:schemeClr val="bg1"/>
                </a:solidFill>
              </a:rPr>
              <a:t>Main rebuild projects for Flora Gardens and Avonmore being managed through The Economy Department</a:t>
            </a:r>
          </a:p>
          <a:p>
            <a:pPr marL="342900" indent="-342900">
              <a:buFont typeface="Arial" panose="020B0604020202020204" pitchFamily="34" charset="0"/>
              <a:buChar char="•"/>
            </a:pPr>
            <a:r>
              <a:rPr lang="en-GB" dirty="0">
                <a:solidFill>
                  <a:schemeClr val="bg1"/>
                </a:solidFill>
              </a:rPr>
              <a:t>Education Assets supporting the mobilisation and decant of both schools</a:t>
            </a:r>
          </a:p>
          <a:p>
            <a:pPr marL="342900" indent="-342900">
              <a:buFont typeface="Arial" panose="020B0604020202020204" pitchFamily="34" charset="0"/>
              <a:buChar char="•"/>
            </a:pPr>
            <a:r>
              <a:rPr lang="en-GB" dirty="0">
                <a:solidFill>
                  <a:schemeClr val="bg1"/>
                </a:solidFill>
              </a:rPr>
              <a:t>Jointly supporting the S77 applications </a:t>
            </a:r>
          </a:p>
          <a:p>
            <a:endParaRPr lang="en-US" dirty="0"/>
          </a:p>
        </p:txBody>
      </p:sp>
    </p:spTree>
    <p:extLst>
      <p:ext uri="{BB962C8B-B14F-4D97-AF65-F5344CB8AC3E}">
        <p14:creationId xmlns:p14="http://schemas.microsoft.com/office/powerpoint/2010/main" val="2818181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0C13B79-A5DC-5303-0DB8-687FB49AE236}"/>
              </a:ext>
            </a:extLst>
          </p:cNvPr>
          <p:cNvSpPr>
            <a:spLocks noGrp="1"/>
          </p:cNvSpPr>
          <p:nvPr>
            <p:ph type="title"/>
          </p:nvPr>
        </p:nvSpPr>
        <p:spPr>
          <a:xfrm>
            <a:off x="457200" y="274638"/>
            <a:ext cx="8229600" cy="1143000"/>
          </a:xfrm>
        </p:spPr>
        <p:txBody>
          <a:bodyPr>
            <a:normAutofit/>
          </a:bodyPr>
          <a:lstStyle/>
          <a:p>
            <a:pPr algn="l"/>
            <a:r>
              <a:rPr lang="en-GB" dirty="0">
                <a:solidFill>
                  <a:srgbClr val="5E8BB5"/>
                </a:solidFill>
              </a:rPr>
              <a:t>Projects/pipeline work  </a:t>
            </a:r>
            <a:endParaRPr lang="en-US" dirty="0">
              <a:solidFill>
                <a:srgbClr val="5E8BB5"/>
              </a:solidFill>
            </a:endParaRPr>
          </a:p>
        </p:txBody>
      </p:sp>
      <p:sp>
        <p:nvSpPr>
          <p:cNvPr id="11" name="Content Placeholder 2">
            <a:extLst>
              <a:ext uri="{FF2B5EF4-FFF2-40B4-BE49-F238E27FC236}">
                <a16:creationId xmlns:a16="http://schemas.microsoft.com/office/drawing/2014/main" id="{4B7673FE-C018-1620-D5A8-6C9C75C7EDBE}"/>
              </a:ext>
            </a:extLst>
          </p:cNvPr>
          <p:cNvSpPr>
            <a:spLocks noGrp="1"/>
          </p:cNvSpPr>
          <p:nvPr>
            <p:ph idx="1"/>
          </p:nvPr>
        </p:nvSpPr>
        <p:spPr>
          <a:xfrm>
            <a:off x="457200" y="1600200"/>
            <a:ext cx="8229600" cy="4525963"/>
          </a:xfrm>
        </p:spPr>
        <p:txBody>
          <a:bodyPr>
            <a:normAutofit fontScale="85000" lnSpcReduction="20000"/>
          </a:bodyPr>
          <a:lstStyle/>
          <a:p>
            <a:r>
              <a:rPr lang="en-GB" dirty="0">
                <a:solidFill>
                  <a:schemeClr val="bg1"/>
                </a:solidFill>
              </a:rPr>
              <a:t>Supporting decant of a Nursery as part of the EdCity project</a:t>
            </a:r>
          </a:p>
          <a:p>
            <a:r>
              <a:rPr lang="en-GB" dirty="0">
                <a:solidFill>
                  <a:schemeClr val="bg1"/>
                </a:solidFill>
              </a:rPr>
              <a:t>Facilitating rental of spare spaces in schools to suitable third parties</a:t>
            </a:r>
          </a:p>
          <a:p>
            <a:r>
              <a:rPr lang="en-GB" dirty="0">
                <a:solidFill>
                  <a:schemeClr val="bg1"/>
                </a:solidFill>
              </a:rPr>
              <a:t>Client function Asbestos Management </a:t>
            </a:r>
          </a:p>
          <a:p>
            <a:r>
              <a:rPr lang="en-GB" dirty="0">
                <a:solidFill>
                  <a:schemeClr val="bg1"/>
                </a:solidFill>
              </a:rPr>
              <a:t>Produced the School Organisation and Sufficiency Review 2022/23</a:t>
            </a:r>
          </a:p>
          <a:p>
            <a:r>
              <a:rPr lang="en-GB" dirty="0">
                <a:solidFill>
                  <a:schemeClr val="bg1"/>
                </a:solidFill>
              </a:rPr>
              <a:t>DfE returns - SCAP return re places, RAAC, high needs capital etc.</a:t>
            </a:r>
            <a:endParaRPr lang="en-US" dirty="0">
              <a:solidFill>
                <a:schemeClr val="bg1"/>
              </a:solidFill>
            </a:endParaRPr>
          </a:p>
          <a:p>
            <a:r>
              <a:rPr lang="en-US" dirty="0">
                <a:solidFill>
                  <a:schemeClr val="bg1"/>
                </a:solidFill>
              </a:rPr>
              <a:t>Oversee the implementation of the SEN Sufficiency review with a robust SEN Capital Plan </a:t>
            </a:r>
          </a:p>
        </p:txBody>
      </p:sp>
    </p:spTree>
    <p:extLst>
      <p:ext uri="{BB962C8B-B14F-4D97-AF65-F5344CB8AC3E}">
        <p14:creationId xmlns:p14="http://schemas.microsoft.com/office/powerpoint/2010/main" val="306648964"/>
      </p:ext>
    </p:extLst>
  </p:cSld>
  <p:clrMapOvr>
    <a:masterClrMapping/>
  </p:clrMapOvr>
</p:sld>
</file>

<file path=ppt/theme/theme1.xml><?xml version="1.0" encoding="utf-8"?>
<a:theme xmlns:a="http://schemas.openxmlformats.org/drawingml/2006/main" name="HF theme">
  <a:themeElements>
    <a:clrScheme name="R.B.K.C. Corporate">
      <a:dk1>
        <a:srgbClr val="000000"/>
      </a:dk1>
      <a:lt1>
        <a:srgbClr val="FFFFFF"/>
      </a:lt1>
      <a:dk2>
        <a:srgbClr val="00209F"/>
      </a:dk2>
      <a:lt2>
        <a:srgbClr val="FFFFFF"/>
      </a:lt2>
      <a:accent1>
        <a:srgbClr val="00209F"/>
      </a:accent1>
      <a:accent2>
        <a:srgbClr val="96004B"/>
      </a:accent2>
      <a:accent3>
        <a:srgbClr val="B2BC00"/>
      </a:accent3>
      <a:accent4>
        <a:srgbClr val="948DD0"/>
      </a:accent4>
      <a:accent5>
        <a:srgbClr val="32D3CB"/>
      </a:accent5>
      <a:accent6>
        <a:srgbClr val="FF7300"/>
      </a:accent6>
      <a:hlink>
        <a:srgbClr val="0000FF"/>
      </a:hlink>
      <a:folHlink>
        <a:srgbClr val="800080"/>
      </a:folHlink>
    </a:clrScheme>
    <a:fontScheme name="R.B.K.C.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F theme" id="{516FC070-6F09-4E00-868E-417BAEA7EB83}" vid="{F633711A-0F61-44AF-A194-37588E9A8579}"/>
    </a:ext>
  </a:extLst>
</a:theme>
</file>

<file path=ppt/theme/theme2.xml><?xml version="1.0" encoding="utf-8"?>
<a:theme xmlns:a="http://schemas.openxmlformats.org/drawingml/2006/main" name="Office Theme">
  <a:themeElements>
    <a:clrScheme name="R.B.K.C. Corporate">
      <a:dk1>
        <a:srgbClr val="000000"/>
      </a:dk1>
      <a:lt1>
        <a:srgbClr val="FFFFFF"/>
      </a:lt1>
      <a:dk2>
        <a:srgbClr val="00209F"/>
      </a:dk2>
      <a:lt2>
        <a:srgbClr val="FFFFFF"/>
      </a:lt2>
      <a:accent1>
        <a:srgbClr val="00209F"/>
      </a:accent1>
      <a:accent2>
        <a:srgbClr val="96004B"/>
      </a:accent2>
      <a:accent3>
        <a:srgbClr val="B2BC00"/>
      </a:accent3>
      <a:accent4>
        <a:srgbClr val="948DD0"/>
      </a:accent4>
      <a:accent5>
        <a:srgbClr val="32D3CB"/>
      </a:accent5>
      <a:accent6>
        <a:srgbClr val="FF7300"/>
      </a:accent6>
      <a:hlink>
        <a:srgbClr val="0000FF"/>
      </a:hlink>
      <a:folHlink>
        <a:srgbClr val="800080"/>
      </a:folHlink>
    </a:clrScheme>
    <a:fontScheme name="R.B.K.C.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B.K.C. Corporate">
      <a:dk1>
        <a:srgbClr val="000000"/>
      </a:dk1>
      <a:lt1>
        <a:srgbClr val="FFFFFF"/>
      </a:lt1>
      <a:dk2>
        <a:srgbClr val="00209F"/>
      </a:dk2>
      <a:lt2>
        <a:srgbClr val="FFFFFF"/>
      </a:lt2>
      <a:accent1>
        <a:srgbClr val="00209F"/>
      </a:accent1>
      <a:accent2>
        <a:srgbClr val="96004B"/>
      </a:accent2>
      <a:accent3>
        <a:srgbClr val="B2BC00"/>
      </a:accent3>
      <a:accent4>
        <a:srgbClr val="948DD0"/>
      </a:accent4>
      <a:accent5>
        <a:srgbClr val="32D3CB"/>
      </a:accent5>
      <a:accent6>
        <a:srgbClr val="FF7300"/>
      </a:accent6>
      <a:hlink>
        <a:srgbClr val="0000FF"/>
      </a:hlink>
      <a:folHlink>
        <a:srgbClr val="800080"/>
      </a:folHlink>
    </a:clrScheme>
    <a:fontScheme name="R.B.K.C.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651AC6C9FF9276448CE87D18DA1324D4" ma:contentTypeVersion="9" ma:contentTypeDescription="Upload an image." ma:contentTypeScope="" ma:versionID="bda33f6e99d19de7216d8dc118ae1c49">
  <xsd:schema xmlns:xsd="http://www.w3.org/2001/XMLSchema" xmlns:xs="http://www.w3.org/2001/XMLSchema" xmlns:p="http://schemas.microsoft.com/office/2006/metadata/properties" xmlns:ns1="http://schemas.microsoft.com/sharepoint/v3" xmlns:ns2="6E29ECE7-954E-4F1B-ABFF-2A42F3966830" xmlns:ns3="http://schemas.microsoft.com/sharepoint/v3/fields" xmlns:ns4="b6e70e1e-c096-437f-bbe0-b0c987c0f50d" xmlns:ns5="6e29ece7-954e-4f1b-abff-2a42f3966830" targetNamespace="http://schemas.microsoft.com/office/2006/metadata/properties" ma:root="true" ma:fieldsID="a3477d7b969d5a864260026c1dc74e1d" ns1:_="" ns2:_="" ns3:_="" ns4:_="" ns5:_="">
    <xsd:import namespace="http://schemas.microsoft.com/sharepoint/v3"/>
    <xsd:import namespace="6E29ECE7-954E-4F1B-ABFF-2A42F3966830"/>
    <xsd:import namespace="http://schemas.microsoft.com/sharepoint/v3/fields"/>
    <xsd:import namespace="b6e70e1e-c096-437f-bbe0-b0c987c0f50d"/>
    <xsd:import namespace="6e29ece7-954e-4f1b-abff-2a42f3966830"/>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SharedWithUsers" minOccurs="0"/>
                <xsd:element ref="ns4:SharedWithDetails" minOccurs="0"/>
                <xsd:element ref="ns5:MediaServiceMetadata" minOccurs="0"/>
                <xsd:element ref="ns5:MediaServiceFastMetadata" minOccurs="0"/>
                <xsd:element ref="ns5:MediaServiceAutoTags" minOccurs="0"/>
                <xsd:element ref="ns5:MediaServiceDateTaken" minOccurs="0"/>
                <xsd:element ref="ns5:MediaServiceOCR" minOccurs="0"/>
                <xsd:element ref="ns5:MediaServiceAutoKeyPoints" minOccurs="0"/>
                <xsd:element ref="ns5: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E29ECE7-954E-4F1B-ABFF-2A42F3966830"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e70e1e-c096-437f-bbe0-b0c987c0f50d"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29ece7-954e-4f1b-abff-2a42f3966830" elementFormDefault="qualified">
    <xsd:import namespace="http://schemas.microsoft.com/office/2006/documentManagement/types"/>
    <xsd:import namespace="http://schemas.microsoft.com/office/infopath/2007/PartnerControls"/>
    <xsd:element name="MediaServiceMetadata" ma:index="31" nillable="true" ma:displayName="MediaServiceMetadata" ma:description="" ma:hidden="true" ma:internalName="MediaServiceMetadata" ma:readOnly="true">
      <xsd:simpleType>
        <xsd:restriction base="dms:Note"/>
      </xsd:simpleType>
    </xsd:element>
    <xsd:element name="MediaServiceFastMetadata" ma:index="32" nillable="true" ma:displayName="MediaServiceFastMetadata" ma:description="" ma:hidden="true" ma:internalName="MediaServiceFastMetadata" ma:readOnly="true">
      <xsd:simpleType>
        <xsd:restriction base="dms:Note"/>
      </xsd:simpleType>
    </xsd:element>
    <xsd:element name="MediaServiceAutoTags" ma:index="33" nillable="true" ma:displayName="MediaServiceAutoTags" ma:description="" ma:internalName="MediaServiceAutoTags" ma:readOnly="true">
      <xsd:simpleType>
        <xsd:restriction base="dms:Text"/>
      </xsd:simpleType>
    </xsd:element>
    <xsd:element name="MediaServiceDateTaken" ma:index="34" nillable="true" ma:displayName="MediaServiceDateTaken" ma:description="" ma:hidden="true" ma:internalName="MediaServiceDateTaken" ma:readOnly="true">
      <xsd:simpleType>
        <xsd:restriction base="dms:Text"/>
      </xsd:simpleType>
    </xsd:element>
    <xsd:element name="MediaServiceOCR" ma:index="35" nillable="true" ma:displayName="MediaServiceOCR" ma:internalName="MediaServiceOCR" ma:readOnly="true">
      <xsd:simpleType>
        <xsd:restriction base="dms:Note">
          <xsd:maxLength value="255"/>
        </xsd:restriction>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ImageCreateDate xmlns="6E29ECE7-954E-4F1B-ABFF-2A42F3966830"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C0706C-7F27-49EB-85C4-4C3A704DA1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E29ECE7-954E-4F1B-ABFF-2A42F3966830"/>
    <ds:schemaRef ds:uri="http://schemas.microsoft.com/sharepoint/v3/fields"/>
    <ds:schemaRef ds:uri="b6e70e1e-c096-437f-bbe0-b0c987c0f50d"/>
    <ds:schemaRef ds:uri="6e29ece7-954e-4f1b-abff-2a42f39668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B65692-2B50-426C-A4A7-AA07AE207A28}">
  <ds:schemaRefs>
    <ds:schemaRef ds:uri="http://purl.org/dc/elements/1.1/"/>
    <ds:schemaRef ds:uri="http://www.w3.org/XML/1998/namespace"/>
    <ds:schemaRef ds:uri="http://purl.org/dc/dcmitype/"/>
    <ds:schemaRef ds:uri="6E29ECE7-954E-4F1B-ABFF-2A42F3966830"/>
    <ds:schemaRef ds:uri="http://schemas.microsoft.com/office/2006/documentManagement/types"/>
    <ds:schemaRef ds:uri="http://schemas.microsoft.com/office/infopath/2007/PartnerControls"/>
    <ds:schemaRef ds:uri="http://schemas.openxmlformats.org/package/2006/metadata/core-properties"/>
    <ds:schemaRef ds:uri="6e29ece7-954e-4f1b-abff-2a42f3966830"/>
    <ds:schemaRef ds:uri="http://schemas.microsoft.com/sharepoint/v3"/>
    <ds:schemaRef ds:uri="http://purl.org/dc/terms/"/>
    <ds:schemaRef ds:uri="b6e70e1e-c096-437f-bbe0-b0c987c0f50d"/>
    <ds:schemaRef ds:uri="http://schemas.microsoft.com/sharepoint/v3/fields"/>
    <ds:schemaRef ds:uri="http://schemas.microsoft.com/office/2006/metadata/properties"/>
  </ds:schemaRefs>
</ds:datastoreItem>
</file>

<file path=customXml/itemProps3.xml><?xml version="1.0" encoding="utf-8"?>
<ds:datastoreItem xmlns:ds="http://schemas.openxmlformats.org/officeDocument/2006/customXml" ds:itemID="{69756E98-06F6-4089-9EA2-EAE8B2AC6C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2951</TotalTime>
  <Words>483</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HF theme</vt:lpstr>
      <vt:lpstr>Schools’ Capital Programme update </vt:lpstr>
      <vt:lpstr>Planned programme</vt:lpstr>
      <vt:lpstr>Large project 1: Windows </vt:lpstr>
      <vt:lpstr>Large Project 2:  Climate and Ecological Emergency</vt:lpstr>
      <vt:lpstr>Large Projects 3:  Community Schools Programme</vt:lpstr>
      <vt:lpstr>Projects/pipeline work  </vt:lpstr>
    </vt:vector>
  </TitlesOfParts>
  <Company>R.B.K.C.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power point presentation</dc:title>
  <dc:creator>rbkc</dc:creator>
  <cp:keywords/>
  <dc:description/>
  <cp:lastModifiedBy>Kenny Ann: H&amp;F</cp:lastModifiedBy>
  <cp:revision>151</cp:revision>
  <dcterms:created xsi:type="dcterms:W3CDTF">2014-06-04T10:53:26Z</dcterms:created>
  <dcterms:modified xsi:type="dcterms:W3CDTF">2023-02-10T10:16:00Z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0x0101009148F5A04DDD49CBA7127AADA5FB792B00AADE34325A8B49CDA8BB4DB53328F21400651AC6C9FF9276448CE87D18DA1324D4</vt:lpwstr>
  </property>
</Properties>
</file>