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handoutMasterIdLst>
    <p:handoutMasterId r:id="rId18"/>
  </p:handoutMasterIdLst>
  <p:sldIdLst>
    <p:sldId id="271" r:id="rId5"/>
    <p:sldId id="272" r:id="rId6"/>
    <p:sldId id="273" r:id="rId7"/>
    <p:sldId id="275" r:id="rId8"/>
    <p:sldId id="274" r:id="rId9"/>
    <p:sldId id="277" r:id="rId10"/>
    <p:sldId id="276" r:id="rId11"/>
    <p:sldId id="256" r:id="rId12"/>
    <p:sldId id="257" r:id="rId13"/>
    <p:sldId id="270" r:id="rId14"/>
    <p:sldId id="267" r:id="rId15"/>
    <p:sldId id="26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8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6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Donoghue Jack: H&amp;F" userId="3358e6b5-9116-4c9b-b9a9-bd40a4487746" providerId="ADAL" clId="{234CB1F3-5AFE-40EA-B3EE-A8A471871A89}"/>
    <pc:docChg chg="modSld">
      <pc:chgData name="O'Donoghue Jack: H&amp;F" userId="3358e6b5-9116-4c9b-b9a9-bd40a4487746" providerId="ADAL" clId="{234CB1F3-5AFE-40EA-B3EE-A8A471871A89}" dt="2023-10-04T11:44:53.356" v="16" actId="729"/>
      <pc:docMkLst>
        <pc:docMk/>
      </pc:docMkLst>
      <pc:sldChg chg="modSp mod modShow">
        <pc:chgData name="O'Donoghue Jack: H&amp;F" userId="3358e6b5-9116-4c9b-b9a9-bd40a4487746" providerId="ADAL" clId="{234CB1F3-5AFE-40EA-B3EE-A8A471871A89}" dt="2023-10-04T11:44:53.356" v="16" actId="729"/>
        <pc:sldMkLst>
          <pc:docMk/>
          <pc:sldMk cId="180291832" sldId="275"/>
        </pc:sldMkLst>
        <pc:spChg chg="mod">
          <ac:chgData name="O'Donoghue Jack: H&amp;F" userId="3358e6b5-9116-4c9b-b9a9-bd40a4487746" providerId="ADAL" clId="{234CB1F3-5AFE-40EA-B3EE-A8A471871A89}" dt="2023-10-04T11:39:09.621" v="15" actId="20577"/>
          <ac:spMkLst>
            <pc:docMk/>
            <pc:sldMk cId="180291832" sldId="275"/>
            <ac:spMk id="3" creationId="{5F42F4E1-2278-BAE2-20A1-C62BC25BFC4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GB" dirty="0"/>
          </a:p>
        </p:txBody>
      </p:sp>
      <p:sp>
        <p:nvSpPr>
          <p:cNvPr id="3" name="Date Placeholder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A11EE12B-1EC5-48D9-9570-EF7EAAB430FB}" type="datetimeFigureOut">
              <a:rPr lang="en-US" smtClean="0"/>
              <a:pPr/>
              <a:t>10/4/2023</a:t>
            </a:fld>
            <a:endParaRPr lang="en-GB" dirty="0"/>
          </a:p>
        </p:txBody>
      </p:sp>
      <p:sp>
        <p:nvSpPr>
          <p:cNvPr id="4" name="Footer Placeholder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814C08B4-5DCF-4374-B18C-59D6881EF50C}" type="slidenum">
              <a:rPr lang="en-GB" smtClean="0"/>
              <a:pPr/>
              <a:t>‹#›</a:t>
            </a:fld>
            <a:endParaRPr lang="en-GB" dirty="0"/>
          </a:p>
        </p:txBody>
      </p:sp>
    </p:spTree>
    <p:extLst>
      <p:ext uri="{BB962C8B-B14F-4D97-AF65-F5344CB8AC3E}">
        <p14:creationId xmlns:p14="http://schemas.microsoft.com/office/powerpoint/2010/main" val="4048706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GB" dirty="0"/>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855D51B8-E863-40FF-B0AE-C40CD0E6F8DF}" type="datetimeFigureOut">
              <a:rPr lang="en-US" smtClean="0"/>
              <a:pPr/>
              <a:t>10/4/2023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B30BC251-7808-4532-8FD9-2C2D329ADEB0}" type="slidenum">
              <a:rPr lang="en-GB" smtClean="0"/>
              <a:pPr/>
              <a:t>‹#›</a:t>
            </a:fld>
            <a:endParaRPr lang="en-GB" dirty="0"/>
          </a:p>
        </p:txBody>
      </p:sp>
    </p:spTree>
    <p:extLst>
      <p:ext uri="{BB962C8B-B14F-4D97-AF65-F5344CB8AC3E}">
        <p14:creationId xmlns:p14="http://schemas.microsoft.com/office/powerpoint/2010/main" val="412879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269813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73969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46122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Click to edit Master title</a:t>
            </a:r>
            <a:endParaRPr lang="en-GB" dirty="0"/>
          </a:p>
        </p:txBody>
      </p:sp>
      <p:sp>
        <p:nvSpPr>
          <p:cNvPr id="3" name="Content Placeholder 2"/>
          <p:cNvSpPr>
            <a:spLocks noGrp="1"/>
          </p:cNvSpPr>
          <p:nvPr>
            <p:ph idx="1"/>
          </p:nvPr>
        </p:nvSpPr>
        <p:spPr>
          <a:xfrm>
            <a:off x="457200" y="1124744"/>
            <a:ext cx="8229600" cy="53285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0288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29946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194434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6424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90977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212946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349740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10/4/2023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6460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20CCF-1087-4AC5-9FE3-6F4D5EB9C80D}" type="datetimeFigureOut">
              <a:rPr lang="en-US" smtClean="0"/>
              <a:pPr/>
              <a:t>10/4/2023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3151C-C2C5-428C-B8B7-453E9A6E592A}" type="slidenum">
              <a:rPr lang="en-GB" smtClean="0"/>
              <a:pPr/>
              <a:t>‹#›</a:t>
            </a:fld>
            <a:endParaRPr lang="en-GB" dirty="0"/>
          </a:p>
        </p:txBody>
      </p:sp>
    </p:spTree>
    <p:extLst>
      <p:ext uri="{BB962C8B-B14F-4D97-AF65-F5344CB8AC3E}">
        <p14:creationId xmlns:p14="http://schemas.microsoft.com/office/powerpoint/2010/main" val="121537118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E33EA-4D04-C08A-9F0F-5B03DAF385FC}"/>
              </a:ext>
            </a:extLst>
          </p:cNvPr>
          <p:cNvSpPr>
            <a:spLocks noGrp="1"/>
          </p:cNvSpPr>
          <p:nvPr>
            <p:ph type="title"/>
          </p:nvPr>
        </p:nvSpPr>
        <p:spPr>
          <a:xfrm>
            <a:off x="-468560" y="260648"/>
            <a:ext cx="8229600" cy="778098"/>
          </a:xfrm>
        </p:spPr>
        <p:txBody>
          <a:bodyPr>
            <a:normAutofit/>
          </a:bodyPr>
          <a:lstStyle/>
          <a:p>
            <a:r>
              <a:rPr lang="en-GB" sz="2400" b="1" u="sng" dirty="0">
                <a:solidFill>
                  <a:schemeClr val="bg1"/>
                </a:solidFill>
              </a:rPr>
              <a:t>EHC Casework Service update – October 2023</a:t>
            </a:r>
          </a:p>
        </p:txBody>
      </p:sp>
      <p:sp>
        <p:nvSpPr>
          <p:cNvPr id="3" name="Content Placeholder 2">
            <a:extLst>
              <a:ext uri="{FF2B5EF4-FFF2-40B4-BE49-F238E27FC236}">
                <a16:creationId xmlns:a16="http://schemas.microsoft.com/office/drawing/2014/main" id="{E6349865-35E7-C0D1-8866-FA598357E448}"/>
              </a:ext>
            </a:extLst>
          </p:cNvPr>
          <p:cNvSpPr>
            <a:spLocks noGrp="1"/>
          </p:cNvSpPr>
          <p:nvPr>
            <p:ph idx="1"/>
          </p:nvPr>
        </p:nvSpPr>
        <p:spPr/>
        <p:txBody>
          <a:bodyPr>
            <a:normAutofit fontScale="92500" lnSpcReduction="10000"/>
          </a:bodyPr>
          <a:lstStyle/>
          <a:p>
            <a:r>
              <a:rPr lang="en-GB" sz="2400" dirty="0">
                <a:solidFill>
                  <a:schemeClr val="bg1"/>
                </a:solidFill>
              </a:rPr>
              <a:t>We have recently completed a recruitment campaign to increase the number of EHC Coordinators to support the delivery of quality and timely casework.</a:t>
            </a:r>
          </a:p>
          <a:p>
            <a:endParaRPr lang="en-GB" sz="2400" dirty="0">
              <a:solidFill>
                <a:schemeClr val="bg1"/>
              </a:solidFill>
            </a:endParaRPr>
          </a:p>
          <a:p>
            <a:r>
              <a:rPr lang="en-GB" sz="2400" dirty="0">
                <a:solidFill>
                  <a:schemeClr val="bg1"/>
                </a:solidFill>
              </a:rPr>
              <a:t>There have been a number of staff changes over the summer period – this has included increasing the capacity of EHC Team Managers as well as new agency and permanent EHC Coordinators. </a:t>
            </a:r>
            <a:r>
              <a:rPr lang="en-GB" sz="2400" b="1" dirty="0">
                <a:solidFill>
                  <a:schemeClr val="bg1"/>
                </a:solidFill>
              </a:rPr>
              <a:t>We apologise if you have experienced some challenges with communication during this period of change for the service.</a:t>
            </a:r>
          </a:p>
          <a:p>
            <a:endParaRPr lang="en-GB" sz="2400" dirty="0">
              <a:solidFill>
                <a:schemeClr val="bg1"/>
              </a:solidFill>
            </a:endParaRPr>
          </a:p>
          <a:p>
            <a:r>
              <a:rPr lang="en-GB" sz="2400" dirty="0">
                <a:solidFill>
                  <a:schemeClr val="bg1"/>
                </a:solidFill>
              </a:rPr>
              <a:t>EHC Coordinators will be working in Hammersmith &amp; Fulham for a minimum of 2 days a week. This has been designed to encourage in-person activity with parents/carers, educational settings and other professionals. We want EHC Coordinators to be connected to the community and residents they serve.</a:t>
            </a:r>
          </a:p>
          <a:p>
            <a:endParaRPr lang="en-GB" sz="2400" dirty="0">
              <a:solidFill>
                <a:schemeClr val="bg1"/>
              </a:solidFill>
            </a:endParaRPr>
          </a:p>
        </p:txBody>
      </p:sp>
    </p:spTree>
    <p:extLst>
      <p:ext uri="{BB962C8B-B14F-4D97-AF65-F5344CB8AC3E}">
        <p14:creationId xmlns:p14="http://schemas.microsoft.com/office/powerpoint/2010/main" val="375341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EF816-4D56-63FD-8A1D-84B5C32C1C40}"/>
              </a:ext>
            </a:extLst>
          </p:cNvPr>
          <p:cNvSpPr>
            <a:spLocks noGrp="1"/>
          </p:cNvSpPr>
          <p:nvPr>
            <p:ph type="title"/>
          </p:nvPr>
        </p:nvSpPr>
        <p:spPr>
          <a:xfrm>
            <a:off x="457200" y="274638"/>
            <a:ext cx="8229600" cy="1282154"/>
          </a:xfrm>
        </p:spPr>
        <p:txBody>
          <a:bodyPr>
            <a:normAutofit fontScale="90000"/>
          </a:bodyPr>
          <a:lstStyle/>
          <a:p>
            <a:pPr algn="l"/>
            <a:r>
              <a:rPr lang="en-GB" sz="3600" dirty="0">
                <a:solidFill>
                  <a:schemeClr val="bg1"/>
                </a:solidFill>
              </a:rPr>
              <a:t>Improving the quality and timeliness </a:t>
            </a:r>
            <a:br>
              <a:rPr lang="en-GB" sz="3600" dirty="0">
                <a:solidFill>
                  <a:schemeClr val="bg1"/>
                </a:solidFill>
              </a:rPr>
            </a:br>
            <a:r>
              <a:rPr lang="en-GB" sz="3600" dirty="0">
                <a:solidFill>
                  <a:schemeClr val="bg1"/>
                </a:solidFill>
              </a:rPr>
              <a:t>of Annual Reviews – what are we </a:t>
            </a:r>
            <a:br>
              <a:rPr lang="en-GB" sz="3600" dirty="0">
                <a:solidFill>
                  <a:schemeClr val="bg1"/>
                </a:solidFill>
              </a:rPr>
            </a:br>
            <a:r>
              <a:rPr lang="en-GB" sz="3600" dirty="0">
                <a:solidFill>
                  <a:schemeClr val="bg1"/>
                </a:solidFill>
              </a:rPr>
              <a:t>doing?</a:t>
            </a:r>
          </a:p>
        </p:txBody>
      </p:sp>
      <p:sp>
        <p:nvSpPr>
          <p:cNvPr id="3" name="Content Placeholder 2">
            <a:extLst>
              <a:ext uri="{FF2B5EF4-FFF2-40B4-BE49-F238E27FC236}">
                <a16:creationId xmlns:a16="http://schemas.microsoft.com/office/drawing/2014/main" id="{A1FF71C6-C010-0C26-8976-032F872DA699}"/>
              </a:ext>
            </a:extLst>
          </p:cNvPr>
          <p:cNvSpPr>
            <a:spLocks noGrp="1"/>
          </p:cNvSpPr>
          <p:nvPr>
            <p:ph idx="1"/>
          </p:nvPr>
        </p:nvSpPr>
        <p:spPr>
          <a:xfrm>
            <a:off x="473596" y="1772816"/>
            <a:ext cx="8229600" cy="4608512"/>
          </a:xfrm>
        </p:spPr>
        <p:txBody>
          <a:bodyPr>
            <a:normAutofit/>
          </a:bodyPr>
          <a:lstStyle/>
          <a:p>
            <a:pPr>
              <a:spcBef>
                <a:spcPts val="0"/>
              </a:spcBef>
              <a:spcAft>
                <a:spcPts val="1200"/>
              </a:spcAft>
            </a:pPr>
            <a:r>
              <a:rPr lang="en-GB" sz="2000" dirty="0">
                <a:solidFill>
                  <a:schemeClr val="bg1"/>
                </a:solidFill>
              </a:rPr>
              <a:t>Recruited an Annual Review Coordinator to coordinate the Annual Review Process with schools including improving the notification process of forthcoming reviews.</a:t>
            </a:r>
          </a:p>
          <a:p>
            <a:pPr>
              <a:spcBef>
                <a:spcPts val="0"/>
              </a:spcBef>
              <a:spcAft>
                <a:spcPts val="1200"/>
              </a:spcAft>
            </a:pPr>
            <a:r>
              <a:rPr lang="en-GB" sz="2000" dirty="0">
                <a:solidFill>
                  <a:schemeClr val="bg1"/>
                </a:solidFill>
              </a:rPr>
              <a:t>Rebalanced the Annual Review caseload across new resource</a:t>
            </a:r>
          </a:p>
          <a:p>
            <a:pPr>
              <a:spcBef>
                <a:spcPts val="0"/>
              </a:spcBef>
              <a:spcAft>
                <a:spcPts val="1200"/>
              </a:spcAft>
            </a:pPr>
            <a:r>
              <a:rPr lang="en-GB" sz="2000" dirty="0">
                <a:solidFill>
                  <a:schemeClr val="bg1"/>
                </a:solidFill>
              </a:rPr>
              <a:t>Refreshed the Annual Review Guidance and toolkit</a:t>
            </a:r>
          </a:p>
          <a:p>
            <a:pPr marL="0" indent="0">
              <a:spcBef>
                <a:spcPts val="0"/>
              </a:spcBef>
              <a:spcAft>
                <a:spcPts val="1200"/>
              </a:spcAft>
              <a:buNone/>
            </a:pPr>
            <a:r>
              <a:rPr lang="en-GB" sz="2000" b="1" dirty="0">
                <a:solidFill>
                  <a:schemeClr val="bg1"/>
                </a:solidFill>
              </a:rPr>
              <a:t>What are we planning?</a:t>
            </a:r>
          </a:p>
          <a:p>
            <a:pPr>
              <a:spcBef>
                <a:spcPts val="0"/>
              </a:spcBef>
              <a:spcAft>
                <a:spcPts val="1200"/>
              </a:spcAft>
            </a:pPr>
            <a:r>
              <a:rPr lang="en-GB" sz="2000" dirty="0">
                <a:solidFill>
                  <a:schemeClr val="bg1"/>
                </a:solidFill>
              </a:rPr>
              <a:t>Introduction of individual feedback forms for the child/young person and their families following the finalisation of each EHCP and Annual review to understand their experience of the process including how they are involved in decision-making.</a:t>
            </a:r>
          </a:p>
          <a:p>
            <a:pPr>
              <a:spcBef>
                <a:spcPts val="0"/>
              </a:spcBef>
              <a:spcAft>
                <a:spcPts val="1200"/>
              </a:spcAft>
            </a:pPr>
            <a:r>
              <a:rPr lang="en-GB" sz="2000" dirty="0">
                <a:solidFill>
                  <a:schemeClr val="bg1"/>
                </a:solidFill>
              </a:rPr>
              <a:t>Longer term - Development of an SEN Portal to initiate the Annual Review Process</a:t>
            </a:r>
          </a:p>
        </p:txBody>
      </p:sp>
    </p:spTree>
    <p:extLst>
      <p:ext uri="{BB962C8B-B14F-4D97-AF65-F5344CB8AC3E}">
        <p14:creationId xmlns:p14="http://schemas.microsoft.com/office/powerpoint/2010/main" val="2166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E5A0-EBBB-C39E-4CC4-7383132E668E}"/>
              </a:ext>
            </a:extLst>
          </p:cNvPr>
          <p:cNvSpPr>
            <a:spLocks noGrp="1"/>
          </p:cNvSpPr>
          <p:nvPr>
            <p:ph type="title"/>
          </p:nvPr>
        </p:nvSpPr>
        <p:spPr>
          <a:xfrm>
            <a:off x="457200" y="404664"/>
            <a:ext cx="8229600" cy="778098"/>
          </a:xfrm>
        </p:spPr>
        <p:txBody>
          <a:bodyPr>
            <a:normAutofit fontScale="90000"/>
          </a:bodyPr>
          <a:lstStyle/>
          <a:p>
            <a:pPr algn="l"/>
            <a:r>
              <a:rPr lang="en-GB" sz="3200" b="1" dirty="0">
                <a:solidFill>
                  <a:schemeClr val="bg1"/>
                </a:solidFill>
              </a:rPr>
              <a:t>Additional Tools to upload to </a:t>
            </a:r>
            <a:br>
              <a:rPr lang="en-GB" sz="3200" b="1" dirty="0">
                <a:solidFill>
                  <a:schemeClr val="bg1"/>
                </a:solidFill>
              </a:rPr>
            </a:br>
            <a:r>
              <a:rPr lang="en-GB" sz="3200" b="1" dirty="0">
                <a:solidFill>
                  <a:schemeClr val="bg1"/>
                </a:solidFill>
              </a:rPr>
              <a:t>Local Offer</a:t>
            </a:r>
          </a:p>
        </p:txBody>
      </p:sp>
      <p:sp>
        <p:nvSpPr>
          <p:cNvPr id="3" name="Content Placeholder 2">
            <a:extLst>
              <a:ext uri="{FF2B5EF4-FFF2-40B4-BE49-F238E27FC236}">
                <a16:creationId xmlns:a16="http://schemas.microsoft.com/office/drawing/2014/main" id="{D2C41401-206D-9006-B59A-D1E2DBAFE1BE}"/>
              </a:ext>
            </a:extLst>
          </p:cNvPr>
          <p:cNvSpPr>
            <a:spLocks noGrp="1"/>
          </p:cNvSpPr>
          <p:nvPr>
            <p:ph idx="1"/>
          </p:nvPr>
        </p:nvSpPr>
        <p:spPr>
          <a:xfrm>
            <a:off x="457200" y="1556792"/>
            <a:ext cx="8229600" cy="4896544"/>
          </a:xfrm>
        </p:spPr>
        <p:txBody>
          <a:bodyPr>
            <a:normAutofit/>
          </a:bodyPr>
          <a:lstStyle/>
          <a:p>
            <a:r>
              <a:rPr lang="en-GB" sz="2400" dirty="0">
                <a:solidFill>
                  <a:schemeClr val="bg1"/>
                </a:solidFill>
              </a:rPr>
              <a:t>Guidance on writing SMART outcomes including examples</a:t>
            </a:r>
          </a:p>
          <a:p>
            <a:r>
              <a:rPr lang="en-GB" sz="2400" dirty="0">
                <a:solidFill>
                  <a:schemeClr val="bg1"/>
                </a:solidFill>
              </a:rPr>
              <a:t>Pre-review questionnaire for families</a:t>
            </a:r>
          </a:p>
          <a:p>
            <a:r>
              <a:rPr lang="en-GB" sz="2400" dirty="0">
                <a:solidFill>
                  <a:schemeClr val="bg1"/>
                </a:solidFill>
              </a:rPr>
              <a:t>Tools to support young people in expressing their views</a:t>
            </a:r>
          </a:p>
        </p:txBody>
      </p:sp>
    </p:spTree>
    <p:extLst>
      <p:ext uri="{BB962C8B-B14F-4D97-AF65-F5344CB8AC3E}">
        <p14:creationId xmlns:p14="http://schemas.microsoft.com/office/powerpoint/2010/main" val="370175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E5A0-EBBB-C39E-4CC4-7383132E668E}"/>
              </a:ext>
            </a:extLst>
          </p:cNvPr>
          <p:cNvSpPr>
            <a:spLocks noGrp="1"/>
          </p:cNvSpPr>
          <p:nvPr>
            <p:ph type="title"/>
          </p:nvPr>
        </p:nvSpPr>
        <p:spPr/>
        <p:txBody>
          <a:bodyPr>
            <a:normAutofit/>
          </a:bodyPr>
          <a:lstStyle/>
          <a:p>
            <a:pPr algn="l"/>
            <a:r>
              <a:rPr lang="en-GB" sz="3200" b="1" dirty="0">
                <a:solidFill>
                  <a:schemeClr val="bg1"/>
                </a:solidFill>
              </a:rPr>
              <a:t>Next Steps</a:t>
            </a:r>
          </a:p>
        </p:txBody>
      </p:sp>
      <p:sp>
        <p:nvSpPr>
          <p:cNvPr id="3" name="Content Placeholder 2">
            <a:extLst>
              <a:ext uri="{FF2B5EF4-FFF2-40B4-BE49-F238E27FC236}">
                <a16:creationId xmlns:a16="http://schemas.microsoft.com/office/drawing/2014/main" id="{D2C41401-206D-9006-B59A-D1E2DBAFE1BE}"/>
              </a:ext>
            </a:extLst>
          </p:cNvPr>
          <p:cNvSpPr>
            <a:spLocks noGrp="1"/>
          </p:cNvSpPr>
          <p:nvPr>
            <p:ph idx="1"/>
          </p:nvPr>
        </p:nvSpPr>
        <p:spPr/>
        <p:txBody>
          <a:bodyPr>
            <a:normAutofit/>
          </a:bodyPr>
          <a:lstStyle/>
          <a:p>
            <a:r>
              <a:rPr lang="en-GB" sz="2400" dirty="0">
                <a:solidFill>
                  <a:schemeClr val="bg1"/>
                </a:solidFill>
              </a:rPr>
              <a:t>Launch and request feedback at SENCO Forum in the Spring Term</a:t>
            </a:r>
          </a:p>
          <a:p>
            <a:r>
              <a:rPr lang="en-GB" sz="2400" dirty="0">
                <a:solidFill>
                  <a:schemeClr val="bg1"/>
                </a:solidFill>
              </a:rPr>
              <a:t>Add to resources on local Offer including shared good practice through the SENCO Forum</a:t>
            </a:r>
          </a:p>
        </p:txBody>
      </p:sp>
    </p:spTree>
    <p:extLst>
      <p:ext uri="{BB962C8B-B14F-4D97-AF65-F5344CB8AC3E}">
        <p14:creationId xmlns:p14="http://schemas.microsoft.com/office/powerpoint/2010/main" val="2803269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42CFC-B696-E089-723E-379278AE5630}"/>
              </a:ext>
            </a:extLst>
          </p:cNvPr>
          <p:cNvSpPr>
            <a:spLocks noGrp="1"/>
          </p:cNvSpPr>
          <p:nvPr>
            <p:ph type="title"/>
          </p:nvPr>
        </p:nvSpPr>
        <p:spPr/>
        <p:txBody>
          <a:bodyPr/>
          <a:lstStyle/>
          <a:p>
            <a:endParaRPr lang="en-GB" dirty="0"/>
          </a:p>
        </p:txBody>
      </p:sp>
      <p:pic>
        <p:nvPicPr>
          <p:cNvPr id="5" name="Picture 4">
            <a:extLst>
              <a:ext uri="{FF2B5EF4-FFF2-40B4-BE49-F238E27FC236}">
                <a16:creationId xmlns:a16="http://schemas.microsoft.com/office/drawing/2014/main" id="{2BC8B58C-A0A6-FBB6-7E68-EE4F493AD3A1}"/>
              </a:ext>
            </a:extLst>
          </p:cNvPr>
          <p:cNvPicPr>
            <a:picLocks noChangeAspect="1"/>
          </p:cNvPicPr>
          <p:nvPr/>
        </p:nvPicPr>
        <p:blipFill>
          <a:blip r:embed="rId2"/>
          <a:stretch>
            <a:fillRect/>
          </a:stretch>
        </p:blipFill>
        <p:spPr>
          <a:xfrm>
            <a:off x="0" y="836825"/>
            <a:ext cx="9144000" cy="5184350"/>
          </a:xfrm>
          <a:prstGeom prst="rect">
            <a:avLst/>
          </a:prstGeom>
        </p:spPr>
      </p:pic>
    </p:spTree>
    <p:extLst>
      <p:ext uri="{BB962C8B-B14F-4D97-AF65-F5344CB8AC3E}">
        <p14:creationId xmlns:p14="http://schemas.microsoft.com/office/powerpoint/2010/main" val="27774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17399-B4B0-B865-A9B3-066E8BB25878}"/>
              </a:ext>
            </a:extLst>
          </p:cNvPr>
          <p:cNvSpPr>
            <a:spLocks noGrp="1"/>
          </p:cNvSpPr>
          <p:nvPr>
            <p:ph type="title"/>
          </p:nvPr>
        </p:nvSpPr>
        <p:spPr>
          <a:xfrm>
            <a:off x="-396552" y="332656"/>
            <a:ext cx="7200800" cy="811400"/>
          </a:xfrm>
        </p:spPr>
        <p:txBody>
          <a:bodyPr>
            <a:noAutofit/>
          </a:bodyPr>
          <a:lstStyle/>
          <a:p>
            <a:r>
              <a:rPr lang="en-GB" sz="2400" b="1" u="sng" dirty="0">
                <a:solidFill>
                  <a:schemeClr val="bg1"/>
                </a:solidFill>
              </a:rPr>
              <a:t>EHC Plans - Phase Transfer process </a:t>
            </a:r>
          </a:p>
        </p:txBody>
      </p:sp>
      <p:sp>
        <p:nvSpPr>
          <p:cNvPr id="3" name="Content Placeholder 2">
            <a:extLst>
              <a:ext uri="{FF2B5EF4-FFF2-40B4-BE49-F238E27FC236}">
                <a16:creationId xmlns:a16="http://schemas.microsoft.com/office/drawing/2014/main" id="{DEE910D2-1B4B-B7D7-9733-19E425CD64AC}"/>
              </a:ext>
            </a:extLst>
          </p:cNvPr>
          <p:cNvSpPr>
            <a:spLocks noGrp="1"/>
          </p:cNvSpPr>
          <p:nvPr>
            <p:ph idx="1"/>
          </p:nvPr>
        </p:nvSpPr>
        <p:spPr>
          <a:xfrm>
            <a:off x="457200" y="980728"/>
            <a:ext cx="8229600" cy="5328592"/>
          </a:xfrm>
        </p:spPr>
        <p:txBody>
          <a:bodyPr>
            <a:normAutofit lnSpcReduction="10000"/>
          </a:bodyPr>
          <a:lstStyle/>
          <a:p>
            <a:pPr marL="0" indent="0">
              <a:buNone/>
            </a:pPr>
            <a:endParaRPr lang="en-GB" sz="2200" u="sng" dirty="0">
              <a:solidFill>
                <a:schemeClr val="bg1"/>
              </a:solidFill>
            </a:endParaRPr>
          </a:p>
          <a:p>
            <a:pPr marL="0" indent="0">
              <a:buNone/>
            </a:pPr>
            <a:r>
              <a:rPr lang="en-GB" sz="2200" u="sng" dirty="0">
                <a:solidFill>
                  <a:schemeClr val="bg1"/>
                </a:solidFill>
              </a:rPr>
              <a:t>Nursery to primary/primary to secondary</a:t>
            </a:r>
          </a:p>
          <a:p>
            <a:pPr marL="0" indent="0">
              <a:buNone/>
            </a:pPr>
            <a:endParaRPr lang="en-GB" sz="2200" b="1" u="sng" dirty="0">
              <a:solidFill>
                <a:schemeClr val="bg1"/>
              </a:solidFill>
            </a:endParaRPr>
          </a:p>
          <a:p>
            <a:r>
              <a:rPr lang="en-GB" sz="2200" dirty="0">
                <a:solidFill>
                  <a:schemeClr val="bg1"/>
                </a:solidFill>
              </a:rPr>
              <a:t>Individual EHC Coordinators have sent parental preference forms to those parents/carers who have children approaching a transition in September 2024 (Year -1 and Year 6). These were sent on the </a:t>
            </a:r>
            <a:r>
              <a:rPr lang="en-GB" sz="2200" b="1" u="sng" dirty="0">
                <a:solidFill>
                  <a:schemeClr val="bg1"/>
                </a:solidFill>
              </a:rPr>
              <a:t>22</a:t>
            </a:r>
            <a:r>
              <a:rPr lang="en-GB" sz="2200" b="1" u="sng" baseline="30000" dirty="0">
                <a:solidFill>
                  <a:schemeClr val="bg1"/>
                </a:solidFill>
              </a:rPr>
              <a:t>nd</a:t>
            </a:r>
            <a:r>
              <a:rPr lang="en-GB" sz="2200" b="1" u="sng" dirty="0">
                <a:solidFill>
                  <a:schemeClr val="bg1"/>
                </a:solidFill>
              </a:rPr>
              <a:t> September 2023. </a:t>
            </a:r>
          </a:p>
          <a:p>
            <a:pPr marL="0" indent="0">
              <a:buNone/>
            </a:pPr>
            <a:endParaRPr lang="en-GB" sz="2200" b="1" u="sng" dirty="0">
              <a:solidFill>
                <a:schemeClr val="bg1"/>
              </a:solidFill>
            </a:endParaRPr>
          </a:p>
          <a:p>
            <a:r>
              <a:rPr lang="en-GB" sz="2200" dirty="0">
                <a:solidFill>
                  <a:schemeClr val="bg1"/>
                </a:solidFill>
              </a:rPr>
              <a:t>Preference forms are due back on the </a:t>
            </a:r>
            <a:r>
              <a:rPr lang="en-GB" sz="2200" b="1" u="sng" dirty="0">
                <a:solidFill>
                  <a:schemeClr val="bg1"/>
                </a:solidFill>
              </a:rPr>
              <a:t>13</a:t>
            </a:r>
            <a:r>
              <a:rPr lang="en-GB" sz="2200" b="1" u="sng" baseline="30000" dirty="0">
                <a:solidFill>
                  <a:schemeClr val="bg1"/>
                </a:solidFill>
              </a:rPr>
              <a:t>th</a:t>
            </a:r>
            <a:r>
              <a:rPr lang="en-GB" sz="2200" b="1" u="sng" dirty="0">
                <a:solidFill>
                  <a:schemeClr val="bg1"/>
                </a:solidFill>
              </a:rPr>
              <a:t> October 2023.</a:t>
            </a:r>
            <a:r>
              <a:rPr lang="en-GB" sz="2200" dirty="0">
                <a:solidFill>
                  <a:schemeClr val="bg1"/>
                </a:solidFill>
              </a:rPr>
              <a:t> Please remind parent/carers to submit their forms as soon as possible.</a:t>
            </a:r>
          </a:p>
          <a:p>
            <a:endParaRPr lang="en-GB" sz="2200" dirty="0">
              <a:solidFill>
                <a:schemeClr val="bg1"/>
              </a:solidFill>
            </a:endParaRPr>
          </a:p>
          <a:p>
            <a:r>
              <a:rPr lang="en-GB" sz="2200" dirty="0">
                <a:solidFill>
                  <a:schemeClr val="bg1"/>
                </a:solidFill>
              </a:rPr>
              <a:t>The LA will amend and name a new school placement in the EHC Plan’s of those children concerned by </a:t>
            </a:r>
            <a:r>
              <a:rPr lang="en-GB" sz="2200" b="1" u="sng" dirty="0">
                <a:solidFill>
                  <a:schemeClr val="bg1"/>
                </a:solidFill>
              </a:rPr>
              <a:t>15</a:t>
            </a:r>
            <a:r>
              <a:rPr lang="en-GB" sz="2200" b="1" u="sng" baseline="30000" dirty="0">
                <a:solidFill>
                  <a:schemeClr val="bg1"/>
                </a:solidFill>
              </a:rPr>
              <a:t>th</a:t>
            </a:r>
            <a:r>
              <a:rPr lang="en-GB" sz="2200" b="1" u="sng" dirty="0">
                <a:solidFill>
                  <a:schemeClr val="bg1"/>
                </a:solidFill>
              </a:rPr>
              <a:t> February 2024.</a:t>
            </a:r>
          </a:p>
          <a:p>
            <a:pPr marL="0" indent="0">
              <a:buNone/>
            </a:pPr>
            <a:endParaRPr lang="en-GB" dirty="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395037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9B8C-CE3B-DB4A-D8F8-0CB6AE96057E}"/>
              </a:ext>
            </a:extLst>
          </p:cNvPr>
          <p:cNvSpPr>
            <a:spLocks noGrp="1"/>
          </p:cNvSpPr>
          <p:nvPr>
            <p:ph type="title"/>
          </p:nvPr>
        </p:nvSpPr>
        <p:spPr>
          <a:xfrm>
            <a:off x="-900608" y="313344"/>
            <a:ext cx="8229600" cy="778098"/>
          </a:xfrm>
        </p:spPr>
        <p:txBody>
          <a:bodyPr>
            <a:normAutofit/>
          </a:bodyPr>
          <a:lstStyle/>
          <a:p>
            <a:r>
              <a:rPr lang="en-GB" sz="2400" b="1" u="sng" dirty="0">
                <a:solidFill>
                  <a:schemeClr val="bg1"/>
                </a:solidFill>
              </a:rPr>
              <a:t>EHC Plans - Phase Transfer process </a:t>
            </a:r>
            <a:endParaRPr lang="en-GB" sz="2400" dirty="0"/>
          </a:p>
        </p:txBody>
      </p:sp>
      <p:sp>
        <p:nvSpPr>
          <p:cNvPr id="3" name="Content Placeholder 2">
            <a:extLst>
              <a:ext uri="{FF2B5EF4-FFF2-40B4-BE49-F238E27FC236}">
                <a16:creationId xmlns:a16="http://schemas.microsoft.com/office/drawing/2014/main" id="{5F42F4E1-2278-BAE2-20A1-C62BC25BFC48}"/>
              </a:ext>
            </a:extLst>
          </p:cNvPr>
          <p:cNvSpPr>
            <a:spLocks noGrp="1"/>
          </p:cNvSpPr>
          <p:nvPr>
            <p:ph idx="1"/>
          </p:nvPr>
        </p:nvSpPr>
        <p:spPr/>
        <p:txBody>
          <a:bodyPr>
            <a:normAutofit/>
          </a:bodyPr>
          <a:lstStyle/>
          <a:p>
            <a:pPr marL="0" indent="0">
              <a:buNone/>
            </a:pPr>
            <a:r>
              <a:rPr lang="en-GB" sz="2200" u="sng" dirty="0">
                <a:solidFill>
                  <a:schemeClr val="bg1"/>
                </a:solidFill>
              </a:rPr>
              <a:t>Secondary to post-16</a:t>
            </a:r>
          </a:p>
          <a:p>
            <a:pPr marL="0" indent="0">
              <a:buNone/>
            </a:pPr>
            <a:endParaRPr lang="en-GB" sz="2200" u="sng" dirty="0">
              <a:solidFill>
                <a:schemeClr val="bg1"/>
              </a:solidFill>
            </a:endParaRPr>
          </a:p>
          <a:p>
            <a:r>
              <a:rPr lang="en-GB" sz="2200" dirty="0">
                <a:solidFill>
                  <a:schemeClr val="bg1"/>
                </a:solidFill>
              </a:rPr>
              <a:t>Individual EHC Coordinators will send young person/parental preference forms by X</a:t>
            </a:r>
            <a:endParaRPr lang="en-GB" sz="2200" b="1" u="sng" dirty="0">
              <a:solidFill>
                <a:schemeClr val="bg1"/>
              </a:solidFill>
            </a:endParaRPr>
          </a:p>
          <a:p>
            <a:pPr marL="0" indent="0">
              <a:buNone/>
            </a:pPr>
            <a:endParaRPr lang="en-GB" sz="2200" b="1" u="sng" dirty="0">
              <a:solidFill>
                <a:schemeClr val="bg1"/>
              </a:solidFill>
            </a:endParaRPr>
          </a:p>
          <a:p>
            <a:r>
              <a:rPr lang="en-GB" sz="2200" dirty="0">
                <a:solidFill>
                  <a:schemeClr val="bg1"/>
                </a:solidFill>
              </a:rPr>
              <a:t>Young person/parental preference forms are due back on the X Please remind young people/parent/carers to submit their forms as soon as possible.</a:t>
            </a:r>
          </a:p>
          <a:p>
            <a:endParaRPr lang="en-GB" sz="2200" dirty="0">
              <a:solidFill>
                <a:schemeClr val="bg1"/>
              </a:solidFill>
            </a:endParaRPr>
          </a:p>
          <a:p>
            <a:r>
              <a:rPr lang="en-GB" sz="2200" dirty="0">
                <a:solidFill>
                  <a:schemeClr val="bg1"/>
                </a:solidFill>
              </a:rPr>
              <a:t>The LA will amend and name a new education placement in the EHC Plan’s of those young people concerned by </a:t>
            </a:r>
            <a:r>
              <a:rPr lang="en-GB" sz="2200" b="1" u="sng" dirty="0">
                <a:solidFill>
                  <a:schemeClr val="bg1"/>
                </a:solidFill>
              </a:rPr>
              <a:t>31st March 2024.</a:t>
            </a:r>
          </a:p>
          <a:p>
            <a:pPr marL="0" indent="0">
              <a:buNone/>
            </a:pPr>
            <a:endParaRPr lang="en-GB" dirty="0"/>
          </a:p>
        </p:txBody>
      </p:sp>
    </p:spTree>
    <p:extLst>
      <p:ext uri="{BB962C8B-B14F-4D97-AF65-F5344CB8AC3E}">
        <p14:creationId xmlns:p14="http://schemas.microsoft.com/office/powerpoint/2010/main" val="18029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1976-7126-70E3-A608-FD0DABC80F26}"/>
              </a:ext>
            </a:extLst>
          </p:cNvPr>
          <p:cNvSpPr>
            <a:spLocks noGrp="1"/>
          </p:cNvSpPr>
          <p:nvPr>
            <p:ph type="title"/>
          </p:nvPr>
        </p:nvSpPr>
        <p:spPr>
          <a:xfrm>
            <a:off x="-396552" y="188640"/>
            <a:ext cx="8229600" cy="778098"/>
          </a:xfrm>
        </p:spPr>
        <p:txBody>
          <a:bodyPr>
            <a:noAutofit/>
          </a:bodyPr>
          <a:lstStyle/>
          <a:p>
            <a:r>
              <a:rPr lang="en-GB" sz="2400" b="1" u="sng" dirty="0">
                <a:solidFill>
                  <a:schemeClr val="bg1"/>
                </a:solidFill>
              </a:rPr>
              <a:t>Phase Transfers – Things to be aware of</a:t>
            </a:r>
          </a:p>
        </p:txBody>
      </p:sp>
      <p:sp>
        <p:nvSpPr>
          <p:cNvPr id="3" name="Content Placeholder 2">
            <a:extLst>
              <a:ext uri="{FF2B5EF4-FFF2-40B4-BE49-F238E27FC236}">
                <a16:creationId xmlns:a16="http://schemas.microsoft.com/office/drawing/2014/main" id="{99187695-AF10-DCEB-1A4B-C09F72684112}"/>
              </a:ext>
            </a:extLst>
          </p:cNvPr>
          <p:cNvSpPr>
            <a:spLocks noGrp="1"/>
          </p:cNvSpPr>
          <p:nvPr>
            <p:ph idx="1"/>
          </p:nvPr>
        </p:nvSpPr>
        <p:spPr/>
        <p:txBody>
          <a:bodyPr>
            <a:normAutofit/>
          </a:bodyPr>
          <a:lstStyle/>
          <a:p>
            <a:r>
              <a:rPr lang="en-GB" sz="2200" dirty="0">
                <a:solidFill>
                  <a:schemeClr val="bg1"/>
                </a:solidFill>
              </a:rPr>
              <a:t>We will begin to send consultations to schools from 16</a:t>
            </a:r>
            <a:r>
              <a:rPr lang="en-GB" sz="2200" baseline="30000" dirty="0">
                <a:solidFill>
                  <a:schemeClr val="bg1"/>
                </a:solidFill>
              </a:rPr>
              <a:t>th</a:t>
            </a:r>
            <a:r>
              <a:rPr lang="en-GB" sz="2200" dirty="0">
                <a:solidFill>
                  <a:schemeClr val="bg1"/>
                </a:solidFill>
              </a:rPr>
              <a:t> October onwards. We are conscious that this falls over half term and so will begin the 15 day consultation period after half term.</a:t>
            </a:r>
          </a:p>
          <a:p>
            <a:pPr marL="0" indent="0">
              <a:buNone/>
            </a:pPr>
            <a:endParaRPr lang="en-GB" sz="2200" dirty="0">
              <a:solidFill>
                <a:schemeClr val="bg1"/>
              </a:solidFill>
            </a:endParaRPr>
          </a:p>
          <a:p>
            <a:r>
              <a:rPr lang="en-GB" sz="2200" dirty="0">
                <a:solidFill>
                  <a:schemeClr val="bg1"/>
                </a:solidFill>
              </a:rPr>
              <a:t>SENCO’s may receive consultations outside of the phase transfer timeline for children who are undergoing an EHC Assessment and you should respond accordingly. The LA is unable to dictate or control when EHC applications are received by education settings/parents although we can advise that these should ordinarily come outside of transition years.</a:t>
            </a:r>
          </a:p>
          <a:p>
            <a:pPr marL="0" indent="0">
              <a:buNone/>
            </a:pPr>
            <a:endParaRPr lang="en-GB"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100454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C235-047E-4397-A3D1-D2B58A87D756}"/>
              </a:ext>
            </a:extLst>
          </p:cNvPr>
          <p:cNvSpPr>
            <a:spLocks noGrp="1"/>
          </p:cNvSpPr>
          <p:nvPr>
            <p:ph type="title"/>
          </p:nvPr>
        </p:nvSpPr>
        <p:spPr>
          <a:xfrm>
            <a:off x="-324544" y="260648"/>
            <a:ext cx="8229600" cy="778098"/>
          </a:xfrm>
        </p:spPr>
        <p:txBody>
          <a:bodyPr>
            <a:normAutofit/>
          </a:bodyPr>
          <a:lstStyle/>
          <a:p>
            <a:r>
              <a:rPr lang="en-GB" sz="2400" b="1" u="sng" dirty="0">
                <a:solidFill>
                  <a:schemeClr val="bg1"/>
                </a:solidFill>
              </a:rPr>
              <a:t>Phase Transfers – Things to be aware of</a:t>
            </a:r>
            <a:endParaRPr lang="en-GB" sz="2400" dirty="0"/>
          </a:p>
        </p:txBody>
      </p:sp>
      <p:sp>
        <p:nvSpPr>
          <p:cNvPr id="3" name="Content Placeholder 2">
            <a:extLst>
              <a:ext uri="{FF2B5EF4-FFF2-40B4-BE49-F238E27FC236}">
                <a16:creationId xmlns:a16="http://schemas.microsoft.com/office/drawing/2014/main" id="{8B2F8A16-D81F-5E3B-D5C4-414D05E3526D}"/>
              </a:ext>
            </a:extLst>
          </p:cNvPr>
          <p:cNvSpPr>
            <a:spLocks noGrp="1"/>
          </p:cNvSpPr>
          <p:nvPr>
            <p:ph idx="1"/>
          </p:nvPr>
        </p:nvSpPr>
        <p:spPr/>
        <p:txBody>
          <a:bodyPr>
            <a:normAutofit/>
          </a:bodyPr>
          <a:lstStyle/>
          <a:p>
            <a:r>
              <a:rPr lang="en-GB" sz="2400" dirty="0">
                <a:solidFill>
                  <a:schemeClr val="bg1"/>
                </a:solidFill>
              </a:rPr>
              <a:t>For any cases where you have concerns around the admission of a child/young person we would strongly recommend an individual conversation/meeting with the EHC Coordinator/EHC Team Manager concerned to see how the LA can support with resolution.</a:t>
            </a:r>
          </a:p>
          <a:p>
            <a:pPr marL="0" indent="0">
              <a:buNone/>
            </a:pPr>
            <a:endParaRPr lang="en-GB" sz="2400" dirty="0">
              <a:solidFill>
                <a:schemeClr val="bg1"/>
              </a:solidFill>
            </a:endParaRPr>
          </a:p>
          <a:p>
            <a:r>
              <a:rPr lang="en-GB" sz="2400" dirty="0">
                <a:solidFill>
                  <a:schemeClr val="bg1"/>
                </a:solidFill>
              </a:rPr>
              <a:t>We will issue Final Amended EHC Plans between 15</a:t>
            </a:r>
            <a:r>
              <a:rPr lang="en-GB" sz="2400" baseline="30000" dirty="0">
                <a:solidFill>
                  <a:schemeClr val="bg1"/>
                </a:solidFill>
              </a:rPr>
              <a:t>th</a:t>
            </a:r>
            <a:r>
              <a:rPr lang="en-GB" sz="2400" dirty="0">
                <a:solidFill>
                  <a:schemeClr val="bg1"/>
                </a:solidFill>
              </a:rPr>
              <a:t> January 2024 -15</a:t>
            </a:r>
            <a:r>
              <a:rPr lang="en-GB" sz="2400" baseline="30000" dirty="0">
                <a:solidFill>
                  <a:schemeClr val="bg1"/>
                </a:solidFill>
              </a:rPr>
              <a:t>th</a:t>
            </a:r>
            <a:r>
              <a:rPr lang="en-GB" sz="2400" dirty="0">
                <a:solidFill>
                  <a:schemeClr val="bg1"/>
                </a:solidFill>
              </a:rPr>
              <a:t> February 2024 for early years/primary and primary/secondary. </a:t>
            </a:r>
          </a:p>
          <a:p>
            <a:pPr marL="0" indent="0">
              <a:buNone/>
            </a:pPr>
            <a:endParaRPr lang="en-GB" sz="2400" dirty="0">
              <a:solidFill>
                <a:schemeClr val="bg1"/>
              </a:solidFill>
            </a:endParaRPr>
          </a:p>
          <a:p>
            <a:r>
              <a:rPr lang="en-GB" sz="2400" dirty="0">
                <a:solidFill>
                  <a:schemeClr val="bg1"/>
                </a:solidFill>
              </a:rPr>
              <a:t>We will issue Final Amended EHC Plans between 15</a:t>
            </a:r>
            <a:r>
              <a:rPr lang="en-GB" sz="2400" baseline="30000" dirty="0">
                <a:solidFill>
                  <a:schemeClr val="bg1"/>
                </a:solidFill>
              </a:rPr>
              <a:t>th</a:t>
            </a:r>
            <a:r>
              <a:rPr lang="en-GB" sz="2400" dirty="0">
                <a:solidFill>
                  <a:schemeClr val="bg1"/>
                </a:solidFill>
              </a:rPr>
              <a:t> February 2024 – 15</a:t>
            </a:r>
            <a:r>
              <a:rPr lang="en-GB" sz="2400" baseline="30000" dirty="0">
                <a:solidFill>
                  <a:schemeClr val="bg1"/>
                </a:solidFill>
              </a:rPr>
              <a:t>th</a:t>
            </a:r>
            <a:r>
              <a:rPr lang="en-GB" sz="2400" dirty="0">
                <a:solidFill>
                  <a:schemeClr val="bg1"/>
                </a:solidFill>
              </a:rPr>
              <a:t> March 2024 for secondary to post-16.</a:t>
            </a:r>
          </a:p>
          <a:p>
            <a:endParaRPr lang="en-GB" dirty="0"/>
          </a:p>
        </p:txBody>
      </p:sp>
    </p:spTree>
    <p:extLst>
      <p:ext uri="{BB962C8B-B14F-4D97-AF65-F5344CB8AC3E}">
        <p14:creationId xmlns:p14="http://schemas.microsoft.com/office/powerpoint/2010/main" val="209509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54B9-0C77-AF2D-8DEC-FE8151CB0FF3}"/>
              </a:ext>
            </a:extLst>
          </p:cNvPr>
          <p:cNvSpPr>
            <a:spLocks noGrp="1"/>
          </p:cNvSpPr>
          <p:nvPr>
            <p:ph type="title"/>
          </p:nvPr>
        </p:nvSpPr>
        <p:spPr>
          <a:xfrm>
            <a:off x="-468560" y="260648"/>
            <a:ext cx="8229600" cy="778098"/>
          </a:xfrm>
        </p:spPr>
        <p:txBody>
          <a:bodyPr>
            <a:normAutofit/>
          </a:bodyPr>
          <a:lstStyle/>
          <a:p>
            <a:r>
              <a:rPr lang="en-GB" sz="2400" b="1" u="sng" dirty="0">
                <a:solidFill>
                  <a:schemeClr val="bg1"/>
                </a:solidFill>
              </a:rPr>
              <a:t>Communication with the EHC Service</a:t>
            </a:r>
          </a:p>
        </p:txBody>
      </p:sp>
      <p:sp>
        <p:nvSpPr>
          <p:cNvPr id="3" name="Content Placeholder 2">
            <a:extLst>
              <a:ext uri="{FF2B5EF4-FFF2-40B4-BE49-F238E27FC236}">
                <a16:creationId xmlns:a16="http://schemas.microsoft.com/office/drawing/2014/main" id="{B8FBD2A7-5ACA-9521-6775-552035715BB6}"/>
              </a:ext>
            </a:extLst>
          </p:cNvPr>
          <p:cNvSpPr>
            <a:spLocks noGrp="1"/>
          </p:cNvSpPr>
          <p:nvPr>
            <p:ph idx="1"/>
          </p:nvPr>
        </p:nvSpPr>
        <p:spPr/>
        <p:txBody>
          <a:bodyPr>
            <a:normAutofit fontScale="92500" lnSpcReduction="10000"/>
          </a:bodyPr>
          <a:lstStyle/>
          <a:p>
            <a:r>
              <a:rPr lang="en-GB" sz="2400" b="1" dirty="0">
                <a:solidFill>
                  <a:schemeClr val="bg1"/>
                </a:solidFill>
              </a:rPr>
              <a:t>Keep talking to us. </a:t>
            </a:r>
            <a:r>
              <a:rPr lang="en-GB" sz="2400" dirty="0">
                <a:solidFill>
                  <a:schemeClr val="bg1"/>
                </a:solidFill>
              </a:rPr>
              <a:t>Whilst EHC Coordinators do manage a busy caseload (130-160 children/young people with EHC plans or under EHC assessment) I expect the service to be responsive and to work closely with you.</a:t>
            </a:r>
          </a:p>
          <a:p>
            <a:endParaRPr lang="en-GB" sz="2400" dirty="0">
              <a:solidFill>
                <a:schemeClr val="bg1"/>
              </a:solidFill>
            </a:endParaRPr>
          </a:p>
          <a:p>
            <a:r>
              <a:rPr lang="en-GB" sz="2400" dirty="0">
                <a:solidFill>
                  <a:schemeClr val="bg1"/>
                </a:solidFill>
              </a:rPr>
              <a:t>Please do let me know when communication with the EHC service is good and also where it is not so good and requires improving.</a:t>
            </a:r>
          </a:p>
          <a:p>
            <a:pPr marL="0" indent="0">
              <a:buNone/>
            </a:pPr>
            <a:endParaRPr lang="en-GB" sz="2400" dirty="0">
              <a:solidFill>
                <a:schemeClr val="bg1"/>
              </a:solidFill>
            </a:endParaRPr>
          </a:p>
          <a:p>
            <a:r>
              <a:rPr lang="en-GB" sz="2400" dirty="0">
                <a:solidFill>
                  <a:schemeClr val="bg1"/>
                </a:solidFill>
              </a:rPr>
              <a:t>I am happy to organise a time to come and visit your setting individually to discuss your EHC cohort – please do reach out to me if this would be of benefit.</a:t>
            </a:r>
          </a:p>
          <a:p>
            <a:pPr marL="0" indent="0">
              <a:buNone/>
            </a:pPr>
            <a:endParaRPr lang="en-GB" sz="2400" dirty="0">
              <a:solidFill>
                <a:schemeClr val="bg1"/>
              </a:solidFill>
            </a:endParaRPr>
          </a:p>
          <a:p>
            <a:r>
              <a:rPr lang="en-GB" sz="2400" dirty="0">
                <a:solidFill>
                  <a:schemeClr val="bg1"/>
                </a:solidFill>
              </a:rPr>
              <a:t>EHC Staff can reached using the format forename.surname@lbhf.gov.uk</a:t>
            </a:r>
          </a:p>
          <a:p>
            <a:endParaRPr lang="en-GB" dirty="0">
              <a:solidFill>
                <a:schemeClr val="bg1"/>
              </a:solidFill>
            </a:endParaRPr>
          </a:p>
        </p:txBody>
      </p:sp>
    </p:spTree>
    <p:extLst>
      <p:ext uri="{BB962C8B-B14F-4D97-AF65-F5344CB8AC3E}">
        <p14:creationId xmlns:p14="http://schemas.microsoft.com/office/powerpoint/2010/main" val="321533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3568" y="1628800"/>
            <a:ext cx="7272808" cy="3323987"/>
          </a:xfrm>
          <a:prstGeom prst="rect">
            <a:avLst/>
          </a:prstGeom>
          <a:noFill/>
        </p:spPr>
        <p:txBody>
          <a:bodyPr wrap="square" lIns="91440" tIns="45720" rIns="91440" bIns="45720" rtlCol="0" anchor="t">
            <a:spAutoFit/>
          </a:bodyPr>
          <a:lstStyle/>
          <a:p>
            <a:r>
              <a:rPr lang="en-GB" altLang="en-US" sz="2400" b="1" dirty="0">
                <a:solidFill>
                  <a:schemeClr val="bg1"/>
                </a:solidFill>
              </a:rPr>
              <a:t>Improving the quality of EHCPs:</a:t>
            </a:r>
          </a:p>
          <a:p>
            <a:r>
              <a:rPr lang="en-GB" altLang="en-US" sz="2400" b="1" dirty="0">
                <a:solidFill>
                  <a:schemeClr val="bg1"/>
                </a:solidFill>
              </a:rPr>
              <a:t>Refreshing the Annual Review Guidance</a:t>
            </a:r>
          </a:p>
          <a:p>
            <a:endParaRPr lang="en-GB" altLang="en-US" sz="2400" b="1" dirty="0">
              <a:solidFill>
                <a:schemeClr val="bg1"/>
              </a:solidFill>
            </a:endParaRPr>
          </a:p>
          <a:p>
            <a:r>
              <a:rPr lang="en-GB" altLang="en-US" sz="2400" b="1" dirty="0">
                <a:solidFill>
                  <a:schemeClr val="bg1"/>
                </a:solidFill>
              </a:rPr>
              <a:t>SENCO Forum </a:t>
            </a:r>
          </a:p>
          <a:p>
            <a:r>
              <a:rPr lang="en-GB" altLang="en-US" sz="2400" b="1" dirty="0">
                <a:solidFill>
                  <a:schemeClr val="bg1"/>
                </a:solidFill>
              </a:rPr>
              <a:t>July 2023</a:t>
            </a:r>
          </a:p>
          <a:p>
            <a:endParaRPr lang="en-GB" altLang="en-US" sz="2400" b="1" dirty="0">
              <a:solidFill>
                <a:schemeClr val="bg1"/>
              </a:solidFill>
            </a:endParaRPr>
          </a:p>
          <a:p>
            <a:endParaRPr lang="en-GB" altLang="en-US" sz="2400" b="1" dirty="0">
              <a:solidFill>
                <a:schemeClr val="bg1"/>
              </a:solidFill>
            </a:endParaRPr>
          </a:p>
          <a:p>
            <a:endParaRPr lang="en-GB" altLang="en-US" sz="2400" b="1" dirty="0">
              <a:solidFill>
                <a:schemeClr val="bg1"/>
              </a:solidFill>
            </a:endParaRPr>
          </a:p>
          <a:p>
            <a:r>
              <a:rPr lang="en-GB" altLang="en-US" dirty="0">
                <a:solidFill>
                  <a:schemeClr val="bg1"/>
                </a:solidFill>
              </a:rPr>
              <a:t>Jack O’Donoghue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EF816-4D56-63FD-8A1D-84B5C32C1C40}"/>
              </a:ext>
            </a:extLst>
          </p:cNvPr>
          <p:cNvSpPr>
            <a:spLocks noGrp="1"/>
          </p:cNvSpPr>
          <p:nvPr>
            <p:ph type="title"/>
          </p:nvPr>
        </p:nvSpPr>
        <p:spPr/>
        <p:txBody>
          <a:bodyPr>
            <a:normAutofit/>
          </a:bodyPr>
          <a:lstStyle/>
          <a:p>
            <a:pPr algn="l"/>
            <a:r>
              <a:rPr lang="en-GB" sz="3600" dirty="0">
                <a:solidFill>
                  <a:schemeClr val="bg1"/>
                </a:solidFill>
              </a:rPr>
              <a:t>What are we aiming to achieve?</a:t>
            </a:r>
          </a:p>
        </p:txBody>
      </p:sp>
      <p:sp>
        <p:nvSpPr>
          <p:cNvPr id="3" name="Content Placeholder 2">
            <a:extLst>
              <a:ext uri="{FF2B5EF4-FFF2-40B4-BE49-F238E27FC236}">
                <a16:creationId xmlns:a16="http://schemas.microsoft.com/office/drawing/2014/main" id="{A1FF71C6-C010-0C26-8976-032F872DA699}"/>
              </a:ext>
            </a:extLst>
          </p:cNvPr>
          <p:cNvSpPr>
            <a:spLocks noGrp="1"/>
          </p:cNvSpPr>
          <p:nvPr>
            <p:ph idx="1"/>
          </p:nvPr>
        </p:nvSpPr>
        <p:spPr/>
        <p:txBody>
          <a:bodyPr>
            <a:normAutofit/>
          </a:bodyPr>
          <a:lstStyle/>
          <a:p>
            <a:pPr>
              <a:spcBef>
                <a:spcPts val="1200"/>
              </a:spcBef>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Key driver is to improve the quality of EHCPs</a:t>
            </a:r>
          </a:p>
          <a:p>
            <a:pPr>
              <a:spcBef>
                <a:spcPts val="1200"/>
              </a:spcBef>
            </a:pPr>
            <a:r>
              <a:rPr lang="en-GB" sz="2400" kern="0" dirty="0">
                <a:solidFill>
                  <a:schemeClr val="bg1"/>
                </a:solidFill>
                <a:latin typeface="Arial" panose="020B0604020202020204" pitchFamily="34" charset="0"/>
                <a:ea typeface="Calibri" panose="020F0502020204030204" pitchFamily="34" charset="0"/>
                <a:cs typeface="Arial" panose="020B0604020202020204" pitchFamily="34" charset="0"/>
              </a:rPr>
              <a:t>N</a:t>
            </a:r>
            <a:r>
              <a:rPr lang="en-GB" sz="2400" kern="0" dirty="0">
                <a:solidFill>
                  <a:schemeClr val="bg1"/>
                </a:solidFill>
                <a:effectLst/>
                <a:latin typeface="Arial" panose="020B0604020202020204" pitchFamily="34" charset="0"/>
                <a:ea typeface="Calibri" panose="020F0502020204030204" pitchFamily="34" charset="0"/>
                <a:cs typeface="Arial" panose="020B0604020202020204" pitchFamily="34" charset="0"/>
              </a:rPr>
              <a:t>ew national focus with mandatory collection of Annual Review timeliness in the next SEN2 return and data published annually.</a:t>
            </a:r>
          </a:p>
          <a:p>
            <a:pPr>
              <a:spcBef>
                <a:spcPts val="1200"/>
              </a:spcBef>
            </a:pPr>
            <a:r>
              <a:rPr lang="en-GB" sz="2400" kern="0" dirty="0">
                <a:solidFill>
                  <a:schemeClr val="bg1"/>
                </a:solidFill>
                <a:effectLst/>
                <a:latin typeface="Arial" panose="020B0604020202020204" pitchFamily="34" charset="0"/>
                <a:ea typeface="Calibri" panose="020F0502020204030204" pitchFamily="34" charset="0"/>
                <a:cs typeface="Arial" panose="020B0604020202020204" pitchFamily="34" charset="0"/>
              </a:rPr>
              <a:t>Support schools to fulfil their role in the statutory Annual Review process so that reviews are high-quality and timely.</a:t>
            </a:r>
          </a:p>
          <a:p>
            <a:pPr>
              <a:spcBef>
                <a:spcPts val="1200"/>
              </a:spcBef>
            </a:pPr>
            <a:r>
              <a:rPr lang="en-GB" sz="2400" kern="0" dirty="0">
                <a:solidFill>
                  <a:schemeClr val="bg1"/>
                </a:solidFill>
                <a:latin typeface="Arial" panose="020B0604020202020204" pitchFamily="34" charset="0"/>
                <a:ea typeface="Calibri" panose="020F0502020204030204" pitchFamily="34" charset="0"/>
                <a:cs typeface="Arial" panose="020B0604020202020204" pitchFamily="34" charset="0"/>
              </a:rPr>
              <a:t>Improve the quality of the </a:t>
            </a:r>
            <a:r>
              <a:rPr lang="en-GB" sz="2400" kern="0" dirty="0">
                <a:solidFill>
                  <a:schemeClr val="bg1"/>
                </a:solidFill>
                <a:effectLst/>
                <a:latin typeface="Arial" panose="020B0604020202020204" pitchFamily="34" charset="0"/>
                <a:ea typeface="Calibri" panose="020F0502020204030204" pitchFamily="34" charset="0"/>
                <a:cs typeface="Arial" panose="020B0604020202020204" pitchFamily="34" charset="0"/>
              </a:rPr>
              <a:t>experience for CYP and their families. </a:t>
            </a:r>
          </a:p>
          <a:p>
            <a:pPr>
              <a:spcBef>
                <a:spcPts val="1200"/>
              </a:spcBef>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Ensure the local authority is able to meet its statutory responsibilities to make important decisions regarding the EHCP (maintain, amend, cease).</a:t>
            </a:r>
          </a:p>
          <a:p>
            <a:pPr marL="0" indent="0">
              <a:buNone/>
            </a:pPr>
            <a:endParaRPr lang="en-GB" dirty="0">
              <a:solidFill>
                <a:schemeClr val="bg1"/>
              </a:solidFill>
            </a:endParaRPr>
          </a:p>
        </p:txBody>
      </p:sp>
    </p:spTree>
    <p:extLst>
      <p:ext uri="{BB962C8B-B14F-4D97-AF65-F5344CB8AC3E}">
        <p14:creationId xmlns:p14="http://schemas.microsoft.com/office/powerpoint/2010/main" val="134811995"/>
      </p:ext>
    </p:extLst>
  </p:cSld>
  <p:clrMapOvr>
    <a:masterClrMapping/>
  </p:clrMapOvr>
</p:sld>
</file>

<file path=ppt/theme/theme1.xml><?xml version="1.0" encoding="utf-8"?>
<a:theme xmlns:a="http://schemas.openxmlformats.org/drawingml/2006/main" name="HF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F theme" id="{516FC070-6F09-4E00-868E-417BAEA7EB83}" vid="{F633711A-0F61-44AF-A194-37588E9A8579}"/>
    </a:ext>
  </a:extLst>
</a:theme>
</file>

<file path=ppt/theme/theme2.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715CED2BE5314CA813404B368E93A3" ma:contentTypeVersion="2" ma:contentTypeDescription="Create a new document." ma:contentTypeScope="" ma:versionID="931afa5aa55f7762e1e3d9701356b6ec">
  <xsd:schema xmlns:xsd="http://www.w3.org/2001/XMLSchema" xmlns:xs="http://www.w3.org/2001/XMLSchema" xmlns:p="http://schemas.microsoft.com/office/2006/metadata/properties" xmlns:ns2="1611fbd2-d049-47d4-9fbc-677b30714103" targetNamespace="http://schemas.microsoft.com/office/2006/metadata/properties" ma:root="true" ma:fieldsID="75ec848909972f2cc361ae0beb07a3aa" ns2:_="">
    <xsd:import namespace="1611fbd2-d049-47d4-9fbc-677b3071410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1fbd2-d049-47d4-9fbc-677b307141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937FF2-388F-41D4-A863-33848A6914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1fbd2-d049-47d4-9fbc-677b307141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756E98-06F6-4089-9EA2-EAE8B2AC6CE3}">
  <ds:schemaRefs>
    <ds:schemaRef ds:uri="http://schemas.microsoft.com/sharepoint/v3/contenttype/forms"/>
  </ds:schemaRefs>
</ds:datastoreItem>
</file>

<file path=customXml/itemProps3.xml><?xml version="1.0" encoding="utf-8"?>
<ds:datastoreItem xmlns:ds="http://schemas.openxmlformats.org/officeDocument/2006/customXml" ds:itemID="{FBB65692-2B50-426C-A4A7-AA07AE207A28}">
  <ds:schemaRefs>
    <ds:schemaRef ds:uri="http://schemas.microsoft.com/office/2006/metadata/properties"/>
    <ds:schemaRef ds:uri="http://schemas.microsoft.com/office/2006/documentManagement/types"/>
    <ds:schemaRef ds:uri="http://purl.org/dc/dcmitype/"/>
    <ds:schemaRef ds:uri="http://purl.org/dc/terms/"/>
    <ds:schemaRef ds:uri="1611fbd2-d049-47d4-9fbc-677b30714103"/>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4731</TotalTime>
  <Words>902</Words>
  <Application>Microsoft Office PowerPoint</Application>
  <PresentationFormat>On-screen Show (4:3)</PresentationFormat>
  <Paragraphs>71</Paragraphs>
  <Slides>12</Slides>
  <Notes>1</Notes>
  <HiddenSlides>1</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HF theme</vt:lpstr>
      <vt:lpstr>EHC Casework Service update – October 2023</vt:lpstr>
      <vt:lpstr>PowerPoint Presentation</vt:lpstr>
      <vt:lpstr>EHC Plans - Phase Transfer process </vt:lpstr>
      <vt:lpstr>EHC Plans - Phase Transfer process </vt:lpstr>
      <vt:lpstr>Phase Transfers – Things to be aware of</vt:lpstr>
      <vt:lpstr>Phase Transfers – Things to be aware of</vt:lpstr>
      <vt:lpstr>Communication with the EHC Service</vt:lpstr>
      <vt:lpstr>PowerPoint Presentation</vt:lpstr>
      <vt:lpstr>What are we aiming to achieve?</vt:lpstr>
      <vt:lpstr>Improving the quality and timeliness  of Annual Reviews – what are we  doing?</vt:lpstr>
      <vt:lpstr>Additional Tools to upload to  Local Offer</vt:lpstr>
      <vt:lpstr>Next Steps</vt:lpstr>
    </vt:vector>
  </TitlesOfParts>
  <Company>R.B.K.C.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 point presentation</dc:title>
  <dc:creator>rbkc</dc:creator>
  <cp:keywords/>
  <dc:description/>
  <cp:lastModifiedBy>O'Donoghue Jack: H&amp;F</cp:lastModifiedBy>
  <cp:revision>171</cp:revision>
  <dcterms:created xsi:type="dcterms:W3CDTF">2014-06-04T10:53:26Z</dcterms:created>
  <dcterms:modified xsi:type="dcterms:W3CDTF">2023-10-04T11:45:02Z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0x010100A6715CED2BE5314CA813404B368E93A3</vt:lpwstr>
  </property>
</Properties>
</file>