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9" r:id="rId4"/>
    <p:sldId id="286" r:id="rId5"/>
    <p:sldId id="27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>
        <p:scale>
          <a:sx n="111" d="100"/>
          <a:sy n="111" d="100"/>
        </p:scale>
        <p:origin x="128" y="-19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611C6-DA4B-336C-EEEC-DDA30C72D6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E08B42-4613-2B44-3013-8D54027D25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ABC2E2-760A-5CD4-EA43-52103540C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2527B-2351-4D00-B063-57AFFFA0C71D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2A603A-E847-12AB-77B0-A59927A86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06942F-F2C7-6E79-1C3D-E7E6C2703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98D0-4E79-4469-9889-8D6063DBA5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488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359DE-28C9-DC7C-6A43-2133DD370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2E9CEC-ADFF-55A0-E1E9-6A5640AAFB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5796C-8FE7-81AD-C6CB-B5A983087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2527B-2351-4D00-B063-57AFFFA0C71D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304F1-DBD7-3D99-2A34-CB6F99C8C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0FFBE9-F092-0BC9-8C45-9CEA12975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98D0-4E79-4469-9889-8D6063DBA5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54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B42DC6-441B-6251-346B-4FC29582A1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87C6C8-17EC-0DB1-8A85-84AF992E74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B59E0-2B1E-6725-18FD-E5770CCDD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2527B-2351-4D00-B063-57AFFFA0C71D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7FBB50-10A8-61D3-1521-6F8739C43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EB4EC-5D5A-52FD-4550-0D4BD0FE2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98D0-4E79-4469-9889-8D6063DBA5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019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737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96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869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59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2633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203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5015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3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C76AB-DAF5-8279-4BD4-AE797A94E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C384F-E1A4-3A9F-1AE4-167AB5259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50939-D777-AF14-51FF-45C1B3D0C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2527B-2351-4D00-B063-57AFFFA0C71D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5ED7C-6EB6-CECA-A88F-917EF7C26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E532A5-B835-0A4F-36D8-9436C5DDE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98D0-4E79-4469-9889-8D6063DBA5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9149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655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01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575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278DD-F1A3-94A6-E845-39A7CF44F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C0394A-7F39-0F55-8662-45942853F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8CF89-8F39-9752-8DD3-4FB2BA775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2527B-2351-4D00-B063-57AFFFA0C71D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D2100-239A-0876-BA25-4F2E75AA2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AC04D-C46D-B200-3FB6-F5F4581E2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98D0-4E79-4469-9889-8D6063DBA5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830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7FA78-1882-647D-7EA2-E088EC67F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6817F-0515-ABD0-0F57-32800F45B7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697B16-8F0D-159E-8679-D339EA170A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380611-5625-38EB-263C-F0F4B7FDE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2527B-2351-4D00-B063-57AFFFA0C71D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73335B-93A0-8A10-6E43-37D29DD99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BA6272-6785-33C5-142A-37B2B3176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98D0-4E79-4469-9889-8D6063DBA5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784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CF938-35D5-1726-A6D6-5F560C52D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9E2E6D-5560-4C7E-7B67-1870EBE92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0A5AAF-1E44-1996-552C-FC626493D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06B5FA-21AD-4A38-65DF-8340EAA4C3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24CE1B-38F9-D30D-996E-5E41461876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C09FB1-30D7-1483-F9CC-E3BF75C45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2527B-2351-4D00-B063-57AFFFA0C71D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5DE96F-4B30-528A-7292-8E0158FB9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265C9C-03CA-52C7-B73F-EAFAAF3E0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98D0-4E79-4469-9889-8D6063DBA5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704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1C767-7B0C-9E1E-6D6D-317B75417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C24FD6-7221-74A3-292B-9AECFBA9F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2527B-2351-4D00-B063-57AFFFA0C71D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3C364B-6E9A-AD3D-9AFD-4587B7819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A329D0-0547-81BB-D433-5F144EC2D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98D0-4E79-4469-9889-8D6063DBA5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377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246B99-B0C7-7063-207D-B9E52A4D7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2527B-2351-4D00-B063-57AFFFA0C71D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548B2C-80E4-5AEE-24F1-AE0AA756F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616323-5B1A-1DA8-10E1-F1BCEFEC2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98D0-4E79-4469-9889-8D6063DBA5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947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4862A-9365-B66D-7AA8-7FA5D34B2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A9D07-97B4-77E0-530C-AC34DF439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9D732F-651F-FC0C-57E4-4EEC1A29DB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CC6D10-28BF-0DDF-CA66-188EF45A7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2527B-2351-4D00-B063-57AFFFA0C71D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D85896-4519-9589-A801-C3FBDC709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C683A9-7109-AAEE-66F5-F7E09F71C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98D0-4E79-4469-9889-8D6063DBA5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446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D79D5-995A-38B8-0CBC-0992CA2A1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D047AE-AC82-9DC5-42C7-C8A1482584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AA1525-C115-1492-503D-1E7F17788D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8DC31D-FE24-91D3-D550-F2768C384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2527B-2351-4D00-B063-57AFFFA0C71D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8E8EC6-F262-9DB3-ECE9-D76A021F4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1785C2-9279-71E5-2FD6-42887B2F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98D0-4E79-4469-9889-8D6063DBA5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513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0F27E0-3BDA-8518-A5FB-EF316B57E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1BF756-2321-4BEB-9A4A-A49398FDD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441FB-5BD8-DEE1-0F35-772E05EB99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2527B-2351-4D00-B063-57AFFFA0C71D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1D2F7-A1A5-B609-0344-5067C9E039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C10C2E-8355-EC84-BA3F-CD4D61A8F7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998D0-4E79-4469-9889-8D6063DBA5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059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45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svg"/><Relationship Id="rId3" Type="http://schemas.openxmlformats.org/officeDocument/2006/relationships/image" Target="../media/image16.svg"/><Relationship Id="rId7" Type="http://schemas.openxmlformats.org/officeDocument/2006/relationships/image" Target="../media/image20.sv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9.png"/><Relationship Id="rId11" Type="http://schemas.openxmlformats.org/officeDocument/2006/relationships/image" Target="../media/image24.svg"/><Relationship Id="rId5" Type="http://schemas.openxmlformats.org/officeDocument/2006/relationships/image" Target="../media/image18.sv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svg"/><Relationship Id="rId7" Type="http://schemas.openxmlformats.org/officeDocument/2006/relationships/image" Target="../media/image32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1.png"/><Relationship Id="rId5" Type="http://schemas.openxmlformats.org/officeDocument/2006/relationships/image" Target="../media/image30.svg"/><Relationship Id="rId4" Type="http://schemas.openxmlformats.org/officeDocument/2006/relationships/image" Target="../media/image29.png"/><Relationship Id="rId9" Type="http://schemas.openxmlformats.org/officeDocument/2006/relationships/image" Target="../media/image3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685800" y="2136375"/>
            <a:ext cx="10820400" cy="246259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/>
            <a:r>
              <a:rPr lang="en-US" sz="5334" spc="-48" dirty="0">
                <a:solidFill>
                  <a:srgbClr val="653189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Strengthening Youth Voice and Embedding Co-production- SENCO FORUM</a:t>
            </a:r>
          </a:p>
        </p:txBody>
      </p:sp>
      <p:sp>
        <p:nvSpPr>
          <p:cNvPr id="5" name="Freeform 5"/>
          <p:cNvSpPr/>
          <p:nvPr/>
        </p:nvSpPr>
        <p:spPr>
          <a:xfrm rot="-5461624" flipV="1">
            <a:off x="8793242" y="3181482"/>
            <a:ext cx="3239533" cy="3500477"/>
          </a:xfrm>
          <a:custGeom>
            <a:avLst/>
            <a:gdLst/>
            <a:ahLst/>
            <a:cxnLst/>
            <a:rect l="l" t="t" r="r" b="b"/>
            <a:pathLst>
              <a:path w="4859299" h="5250716">
                <a:moveTo>
                  <a:pt x="0" y="5250716"/>
                </a:moveTo>
                <a:lnTo>
                  <a:pt x="4859299" y="5250716"/>
                </a:lnTo>
                <a:lnTo>
                  <a:pt x="4859299" y="0"/>
                </a:lnTo>
                <a:lnTo>
                  <a:pt x="0" y="0"/>
                </a:lnTo>
                <a:lnTo>
                  <a:pt x="0" y="5250716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6" name="Freeform 6"/>
          <p:cNvSpPr/>
          <p:nvPr/>
        </p:nvSpPr>
        <p:spPr>
          <a:xfrm>
            <a:off x="5231072" y="5775404"/>
            <a:ext cx="1729857" cy="793594"/>
          </a:xfrm>
          <a:custGeom>
            <a:avLst/>
            <a:gdLst/>
            <a:ahLst/>
            <a:cxnLst/>
            <a:rect l="l" t="t" r="r" b="b"/>
            <a:pathLst>
              <a:path w="2594785" h="1190391">
                <a:moveTo>
                  <a:pt x="0" y="0"/>
                </a:moveTo>
                <a:lnTo>
                  <a:pt x="2594784" y="0"/>
                </a:lnTo>
                <a:lnTo>
                  <a:pt x="2594784" y="1190390"/>
                </a:lnTo>
                <a:lnTo>
                  <a:pt x="0" y="119039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7" name="Freeform 7"/>
          <p:cNvSpPr/>
          <p:nvPr/>
        </p:nvSpPr>
        <p:spPr>
          <a:xfrm>
            <a:off x="418452" y="249384"/>
            <a:ext cx="2522939" cy="1143733"/>
          </a:xfrm>
          <a:custGeom>
            <a:avLst/>
            <a:gdLst/>
            <a:ahLst/>
            <a:cxnLst/>
            <a:rect l="l" t="t" r="r" b="b"/>
            <a:pathLst>
              <a:path w="3784409" h="1715599">
                <a:moveTo>
                  <a:pt x="0" y="0"/>
                </a:moveTo>
                <a:lnTo>
                  <a:pt x="3784409" y="0"/>
                </a:lnTo>
                <a:lnTo>
                  <a:pt x="3784409" y="1715599"/>
                </a:lnTo>
                <a:lnTo>
                  <a:pt x="0" y="1715599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</p:sp>
      <p:sp>
        <p:nvSpPr>
          <p:cNvPr id="8" name="TextBox 8"/>
          <p:cNvSpPr txBox="1"/>
          <p:nvPr/>
        </p:nvSpPr>
        <p:spPr>
          <a:xfrm>
            <a:off x="3060926" y="5214295"/>
            <a:ext cx="6070148" cy="6155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US" sz="2000" dirty="0">
                <a:solidFill>
                  <a:srgbClr val="653189"/>
                </a:solidFill>
                <a:latin typeface="TT Chocolates"/>
              </a:rPr>
              <a:t>YOUTH VOICE COORDINATOR </a:t>
            </a:r>
            <a:r>
              <a:rPr lang="en-US" sz="2000" dirty="0">
                <a:solidFill>
                  <a:srgbClr val="653189"/>
                </a:solidFill>
                <a:latin typeface="TT Chocolates Bold"/>
              </a:rPr>
              <a:t>BRENDA WHINNETT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-64706"/>
            <a:ext cx="12192000" cy="1579884"/>
          </a:xfrm>
          <a:custGeom>
            <a:avLst/>
            <a:gdLst/>
            <a:ahLst/>
            <a:cxnLst/>
            <a:rect l="l" t="t" r="r" b="b"/>
            <a:pathLst>
              <a:path w="18288000" h="6926580">
                <a:moveTo>
                  <a:pt x="0" y="0"/>
                </a:moveTo>
                <a:lnTo>
                  <a:pt x="18288000" y="0"/>
                </a:lnTo>
                <a:lnTo>
                  <a:pt x="18288000" y="6926580"/>
                </a:lnTo>
                <a:lnTo>
                  <a:pt x="0" y="692658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>
            <a:noFill/>
          </a:ln>
        </p:spPr>
      </p:sp>
      <p:sp>
        <p:nvSpPr>
          <p:cNvPr id="3" name="Freeform 3"/>
          <p:cNvSpPr/>
          <p:nvPr/>
        </p:nvSpPr>
        <p:spPr>
          <a:xfrm rot="3175347" flipH="1" flipV="1">
            <a:off x="10621913" y="-433911"/>
            <a:ext cx="2654836" cy="2796897"/>
          </a:xfrm>
          <a:custGeom>
            <a:avLst/>
            <a:gdLst/>
            <a:ahLst/>
            <a:cxnLst/>
            <a:rect l="l" t="t" r="r" b="b"/>
            <a:pathLst>
              <a:path w="4422958" h="4760523">
                <a:moveTo>
                  <a:pt x="4422958" y="4760522"/>
                </a:moveTo>
                <a:lnTo>
                  <a:pt x="0" y="4760522"/>
                </a:lnTo>
                <a:lnTo>
                  <a:pt x="0" y="0"/>
                </a:lnTo>
                <a:lnTo>
                  <a:pt x="4422958" y="0"/>
                </a:lnTo>
                <a:lnTo>
                  <a:pt x="4422958" y="4760522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grpSp>
        <p:nvGrpSpPr>
          <p:cNvPr id="4" name="Group 4"/>
          <p:cNvGrpSpPr/>
          <p:nvPr/>
        </p:nvGrpSpPr>
        <p:grpSpPr>
          <a:xfrm>
            <a:off x="262062" y="1469251"/>
            <a:ext cx="4077537" cy="2702900"/>
            <a:chOff x="0" y="0"/>
            <a:chExt cx="5855833" cy="5154911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5855833" cy="5154911"/>
            </a:xfrm>
            <a:custGeom>
              <a:avLst/>
              <a:gdLst/>
              <a:ahLst/>
              <a:cxnLst/>
              <a:rect l="l" t="t" r="r" b="b"/>
              <a:pathLst>
                <a:path w="5855833" h="4774034">
                  <a:moveTo>
                    <a:pt x="0" y="0"/>
                  </a:moveTo>
                  <a:lnTo>
                    <a:pt x="5855833" y="0"/>
                  </a:lnTo>
                  <a:lnTo>
                    <a:pt x="5855833" y="4774034"/>
                  </a:lnTo>
                  <a:lnTo>
                    <a:pt x="0" y="477403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 r="-762"/>
              </a:stretch>
            </a:blipFill>
          </p:spPr>
        </p:sp>
        <p:sp>
          <p:nvSpPr>
            <p:cNvPr id="6" name="TextBox 6"/>
            <p:cNvSpPr txBox="1"/>
            <p:nvPr/>
          </p:nvSpPr>
          <p:spPr>
            <a:xfrm>
              <a:off x="555533" y="1061140"/>
              <a:ext cx="4768611" cy="234793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/>
              <a:r>
                <a:rPr lang="en-US" sz="2000" dirty="0">
                  <a:solidFill>
                    <a:srgbClr val="653289"/>
                  </a:solidFill>
                  <a:latin typeface="ADLaM Display" panose="02010000000000000000" pitchFamily="2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Valuing the voices our young residents to shape a happier, healthier and safer borough</a:t>
              </a:r>
              <a:r>
                <a:rPr lang="en-US" sz="1867" dirty="0">
                  <a:solidFill>
                    <a:srgbClr val="653289"/>
                  </a:solidFill>
                  <a:latin typeface="ADLaM Display" panose="02010000000000000000" pitchFamily="2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.</a:t>
              </a:r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2506308" y="3218116"/>
            <a:ext cx="3589692" cy="1982752"/>
            <a:chOff x="399802" y="1402875"/>
            <a:chExt cx="4579904" cy="3293461"/>
          </a:xfrm>
        </p:grpSpPr>
        <p:sp>
          <p:nvSpPr>
            <p:cNvPr id="8" name="Freeform 8"/>
            <p:cNvSpPr/>
            <p:nvPr/>
          </p:nvSpPr>
          <p:spPr>
            <a:xfrm rot="20956409" flipH="1">
              <a:off x="399802" y="1402875"/>
              <a:ext cx="4579904" cy="3293461"/>
            </a:xfrm>
            <a:custGeom>
              <a:avLst/>
              <a:gdLst/>
              <a:ahLst/>
              <a:cxnLst/>
              <a:rect l="l" t="t" r="r" b="b"/>
              <a:pathLst>
                <a:path w="5523321" h="4466986">
                  <a:moveTo>
                    <a:pt x="5523321" y="0"/>
                  </a:moveTo>
                  <a:lnTo>
                    <a:pt x="0" y="0"/>
                  </a:lnTo>
                  <a:lnTo>
                    <a:pt x="0" y="4466986"/>
                  </a:lnTo>
                  <a:lnTo>
                    <a:pt x="5523321" y="4466986"/>
                  </a:lnTo>
                  <a:lnTo>
                    <a:pt x="5523321" y="0"/>
                  </a:lnTo>
                  <a:close/>
                </a:path>
              </a:pathLst>
            </a:custGeom>
            <a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9" name="TextBox 9"/>
            <p:cNvSpPr txBox="1"/>
            <p:nvPr/>
          </p:nvSpPr>
          <p:spPr>
            <a:xfrm>
              <a:off x="713519" y="1463299"/>
              <a:ext cx="3840852" cy="287185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2613"/>
                </a:lnSpc>
              </a:pPr>
              <a:endParaRPr lang="en-US" sz="2267" dirty="0">
                <a:solidFill>
                  <a:srgbClr val="EEF4F4"/>
                </a:solidFill>
                <a:latin typeface="TT Chocolates Bold"/>
              </a:endParaRPr>
            </a:p>
            <a:p>
              <a:pPr algn="ctr"/>
              <a:r>
                <a:rPr lang="en-US" sz="2267" dirty="0">
                  <a:solidFill>
                    <a:srgbClr val="EEF4F4"/>
                  </a:solidFill>
                  <a:latin typeface="ADLaM Display" panose="02010000000000000000" pitchFamily="2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Young people as influencers, co-producers, &amp; agents</a:t>
              </a:r>
            </a:p>
            <a:p>
              <a:pPr algn="ctr"/>
              <a:r>
                <a:rPr lang="en-US" sz="2267" dirty="0">
                  <a:solidFill>
                    <a:srgbClr val="EEF4F4"/>
                  </a:solidFill>
                  <a:latin typeface="ADLaM Display" panose="02010000000000000000" pitchFamily="2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 of change</a:t>
              </a:r>
            </a:p>
          </p:txBody>
        </p:sp>
      </p:grpSp>
      <p:sp>
        <p:nvSpPr>
          <p:cNvPr id="10" name="Freeform 10"/>
          <p:cNvSpPr/>
          <p:nvPr/>
        </p:nvSpPr>
        <p:spPr>
          <a:xfrm>
            <a:off x="8462557" y="2097276"/>
            <a:ext cx="3334447" cy="2222367"/>
          </a:xfrm>
          <a:custGeom>
            <a:avLst/>
            <a:gdLst/>
            <a:ahLst/>
            <a:cxnLst/>
            <a:rect l="l" t="t" r="r" b="b"/>
            <a:pathLst>
              <a:path w="3722185" h="3261565">
                <a:moveTo>
                  <a:pt x="0" y="0"/>
                </a:moveTo>
                <a:lnTo>
                  <a:pt x="3722185" y="0"/>
                </a:lnTo>
                <a:lnTo>
                  <a:pt x="3722185" y="3261565"/>
                </a:lnTo>
                <a:lnTo>
                  <a:pt x="0" y="3261565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a:blipFill>
        </p:spPr>
      </p:sp>
      <p:sp>
        <p:nvSpPr>
          <p:cNvPr id="11" name="TextBox 11"/>
          <p:cNvSpPr txBox="1"/>
          <p:nvPr/>
        </p:nvSpPr>
        <p:spPr>
          <a:xfrm>
            <a:off x="8704628" y="2338394"/>
            <a:ext cx="2882926" cy="128240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497"/>
              </a:lnSpc>
            </a:pPr>
            <a:r>
              <a:rPr lang="en-US" sz="2300" b="1" dirty="0">
                <a:solidFill>
                  <a:srgbClr val="653289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Expanding opportunities and possibilities in young people’s lives </a:t>
            </a:r>
          </a:p>
        </p:txBody>
      </p:sp>
      <p:grpSp>
        <p:nvGrpSpPr>
          <p:cNvPr id="12" name="Group 12"/>
          <p:cNvGrpSpPr/>
          <p:nvPr/>
        </p:nvGrpSpPr>
        <p:grpSpPr>
          <a:xfrm>
            <a:off x="260156" y="4319643"/>
            <a:ext cx="2593708" cy="2276589"/>
            <a:chOff x="-220541" y="41074"/>
            <a:chExt cx="4573956" cy="3728969"/>
          </a:xfrm>
        </p:grpSpPr>
        <p:sp>
          <p:nvSpPr>
            <p:cNvPr id="13" name="Freeform 13"/>
            <p:cNvSpPr/>
            <p:nvPr/>
          </p:nvSpPr>
          <p:spPr>
            <a:xfrm flipH="1">
              <a:off x="-220541" y="41074"/>
              <a:ext cx="4573956" cy="3728969"/>
            </a:xfrm>
            <a:custGeom>
              <a:avLst/>
              <a:gdLst/>
              <a:ahLst/>
              <a:cxnLst/>
              <a:rect l="l" t="t" r="r" b="b"/>
              <a:pathLst>
                <a:path w="4573956" h="3728969">
                  <a:moveTo>
                    <a:pt x="4573956" y="0"/>
                  </a:moveTo>
                  <a:lnTo>
                    <a:pt x="0" y="0"/>
                  </a:lnTo>
                  <a:lnTo>
                    <a:pt x="0" y="3728969"/>
                  </a:lnTo>
                  <a:lnTo>
                    <a:pt x="4573956" y="3728969"/>
                  </a:lnTo>
                  <a:lnTo>
                    <a:pt x="4573956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 r="-762"/>
              </a:stretch>
            </a:blipFill>
          </p:spPr>
        </p:sp>
        <p:sp>
          <p:nvSpPr>
            <p:cNvPr id="14" name="TextBox 14"/>
            <p:cNvSpPr txBox="1"/>
            <p:nvPr/>
          </p:nvSpPr>
          <p:spPr>
            <a:xfrm>
              <a:off x="271795" y="520598"/>
              <a:ext cx="3738997" cy="2016192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endParaRPr lang="en-US" sz="1600" dirty="0">
                <a:solidFill>
                  <a:srgbClr val="653289"/>
                </a:solidFill>
                <a:latin typeface="TT Chocolates Bold Italics"/>
              </a:endParaRPr>
            </a:p>
            <a:p>
              <a:pPr algn="ctr"/>
              <a:r>
                <a:rPr lang="en-US" sz="2133" b="1" dirty="0">
                  <a:solidFill>
                    <a:srgbClr val="653289"/>
                  </a:solidFill>
                  <a:latin typeface="ADLaM Display" panose="02010000000000000000" pitchFamily="2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Doing things with residents, not to them</a:t>
              </a:r>
            </a:p>
          </p:txBody>
        </p:sp>
      </p:grpSp>
      <p:sp>
        <p:nvSpPr>
          <p:cNvPr id="15" name="Freeform 15"/>
          <p:cNvSpPr/>
          <p:nvPr/>
        </p:nvSpPr>
        <p:spPr>
          <a:xfrm flipH="1">
            <a:off x="8617199" y="4560761"/>
            <a:ext cx="3054199" cy="2297239"/>
          </a:xfrm>
          <a:custGeom>
            <a:avLst/>
            <a:gdLst/>
            <a:ahLst/>
            <a:cxnLst/>
            <a:rect l="l" t="t" r="r" b="b"/>
            <a:pathLst>
              <a:path w="2731664" h="2393620">
                <a:moveTo>
                  <a:pt x="2731664" y="0"/>
                </a:moveTo>
                <a:lnTo>
                  <a:pt x="0" y="0"/>
                </a:lnTo>
                <a:lnTo>
                  <a:pt x="0" y="2393621"/>
                </a:lnTo>
                <a:lnTo>
                  <a:pt x="2731664" y="2393621"/>
                </a:lnTo>
                <a:lnTo>
                  <a:pt x="2731664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a:blipFill>
        </p:spPr>
      </p:sp>
      <p:grpSp>
        <p:nvGrpSpPr>
          <p:cNvPr id="18" name="Group 18"/>
          <p:cNvGrpSpPr/>
          <p:nvPr/>
        </p:nvGrpSpPr>
        <p:grpSpPr>
          <a:xfrm>
            <a:off x="5783375" y="4339319"/>
            <a:ext cx="2613451" cy="2263429"/>
            <a:chOff x="588964" y="286505"/>
            <a:chExt cx="4172909" cy="3374840"/>
          </a:xfrm>
        </p:grpSpPr>
        <p:sp>
          <p:nvSpPr>
            <p:cNvPr id="19" name="Freeform 19"/>
            <p:cNvSpPr/>
            <p:nvPr/>
          </p:nvSpPr>
          <p:spPr>
            <a:xfrm rot="776960">
              <a:off x="588964" y="286505"/>
              <a:ext cx="4172909" cy="3374840"/>
            </a:xfrm>
            <a:custGeom>
              <a:avLst/>
              <a:gdLst/>
              <a:ahLst/>
              <a:cxnLst/>
              <a:rect l="l" t="t" r="r" b="b"/>
              <a:pathLst>
                <a:path w="4172909" h="3374840">
                  <a:moveTo>
                    <a:pt x="0" y="0"/>
                  </a:moveTo>
                  <a:lnTo>
                    <a:pt x="4172909" y="0"/>
                  </a:lnTo>
                  <a:lnTo>
                    <a:pt x="4172909" y="3374840"/>
                  </a:lnTo>
                  <a:lnTo>
                    <a:pt x="0" y="337484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20" name="TextBox 20"/>
            <p:cNvSpPr txBox="1"/>
            <p:nvPr/>
          </p:nvSpPr>
          <p:spPr>
            <a:xfrm>
              <a:off x="1098543" y="861395"/>
              <a:ext cx="3319197" cy="208074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r>
                <a:rPr lang="en-US" sz="2267" dirty="0">
                  <a:solidFill>
                    <a:srgbClr val="EEF4F4"/>
                  </a:solidFill>
                  <a:latin typeface="ADLaM Display" panose="02010000000000000000" pitchFamily="2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Driving policy strategy &amp; commissioning decisions </a:t>
              </a:r>
            </a:p>
          </p:txBody>
        </p:sp>
      </p:grpSp>
      <p:sp>
        <p:nvSpPr>
          <p:cNvPr id="22" name="TextBox 22"/>
          <p:cNvSpPr txBox="1"/>
          <p:nvPr/>
        </p:nvSpPr>
        <p:spPr>
          <a:xfrm rot="-153352">
            <a:off x="472597" y="389904"/>
            <a:ext cx="8646767" cy="88485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908"/>
              </a:lnSpc>
              <a:spcBef>
                <a:spcPct val="0"/>
              </a:spcBef>
            </a:pPr>
            <a:r>
              <a:rPr lang="en-US" sz="5800" dirty="0">
                <a:solidFill>
                  <a:srgbClr val="EEF4F4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Purpose of Youth Voice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8606241" y="4780985"/>
            <a:ext cx="3190763" cy="14157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2300" dirty="0">
                <a:solidFill>
                  <a:srgbClr val="653289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Young residents feel valued, connected to the community &amp; gain transferable skills</a:t>
            </a:r>
          </a:p>
        </p:txBody>
      </p:sp>
      <p:grpSp>
        <p:nvGrpSpPr>
          <p:cNvPr id="16" name="Group 12">
            <a:extLst>
              <a:ext uri="{FF2B5EF4-FFF2-40B4-BE49-F238E27FC236}">
                <a16:creationId xmlns:a16="http://schemas.microsoft.com/office/drawing/2014/main" id="{04890BE0-BCE5-D844-E921-335C4A8C0D71}"/>
              </a:ext>
            </a:extLst>
          </p:cNvPr>
          <p:cNvGrpSpPr/>
          <p:nvPr/>
        </p:nvGrpSpPr>
        <p:grpSpPr>
          <a:xfrm>
            <a:off x="5104223" y="1190625"/>
            <a:ext cx="2931311" cy="2838724"/>
            <a:chOff x="-2922323" y="608746"/>
            <a:chExt cx="4573956" cy="4045158"/>
          </a:xfrm>
        </p:grpSpPr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1081C860-D826-8469-2864-9E1D17E87A19}"/>
                </a:ext>
              </a:extLst>
            </p:cNvPr>
            <p:cNvSpPr/>
            <p:nvPr/>
          </p:nvSpPr>
          <p:spPr>
            <a:xfrm flipH="1">
              <a:off x="-2922323" y="924935"/>
              <a:ext cx="4573956" cy="3728969"/>
            </a:xfrm>
            <a:custGeom>
              <a:avLst/>
              <a:gdLst/>
              <a:ahLst/>
              <a:cxnLst/>
              <a:rect l="l" t="t" r="r" b="b"/>
              <a:pathLst>
                <a:path w="4573956" h="3728969">
                  <a:moveTo>
                    <a:pt x="4573956" y="0"/>
                  </a:moveTo>
                  <a:lnTo>
                    <a:pt x="0" y="0"/>
                  </a:lnTo>
                  <a:lnTo>
                    <a:pt x="0" y="3728969"/>
                  </a:lnTo>
                  <a:lnTo>
                    <a:pt x="4573956" y="3728969"/>
                  </a:lnTo>
                  <a:lnTo>
                    <a:pt x="4573956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 r="-762"/>
              </a:stretch>
            </a:blipFill>
          </p:spPr>
        </p:sp>
        <p:sp>
          <p:nvSpPr>
            <p:cNvPr id="21" name="TextBox 14">
              <a:extLst>
                <a:ext uri="{FF2B5EF4-FFF2-40B4-BE49-F238E27FC236}">
                  <a16:creationId xmlns:a16="http://schemas.microsoft.com/office/drawing/2014/main" id="{D321881B-14AB-306E-351A-282D3A884E7D}"/>
                </a:ext>
              </a:extLst>
            </p:cNvPr>
            <p:cNvSpPr txBox="1"/>
            <p:nvPr/>
          </p:nvSpPr>
          <p:spPr>
            <a:xfrm>
              <a:off x="-2433130" y="608746"/>
              <a:ext cx="3690713" cy="3040358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endParaRPr lang="en-US" sz="1600" dirty="0">
                <a:solidFill>
                  <a:srgbClr val="653289"/>
                </a:solidFill>
                <a:latin typeface="TT Chocolates Bold Italics"/>
              </a:endParaRPr>
            </a:p>
            <a:p>
              <a:pPr algn="ctr"/>
              <a:endParaRPr lang="en-US" sz="1600" b="1" dirty="0">
                <a:solidFill>
                  <a:srgbClr val="653289"/>
                </a:solidFill>
                <a:latin typeface="TT Chocolates Bold Italics"/>
              </a:endParaRPr>
            </a:p>
            <a:p>
              <a:pPr algn="ctr"/>
              <a:r>
                <a:rPr lang="en-US" sz="2133" b="1" dirty="0">
                  <a:solidFill>
                    <a:srgbClr val="653289"/>
                  </a:solidFill>
                  <a:latin typeface="ADLaM Display" panose="02010000000000000000" pitchFamily="2" charset="0"/>
                  <a:ea typeface="ADLaM Display" panose="02010000000000000000" pitchFamily="2" charset="0"/>
                  <a:cs typeface="ADLaM Display" panose="02010000000000000000" pitchFamily="2" charset="0"/>
                </a:rPr>
                <a:t>Young people’s experiences continually improving practice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531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 noChangeAspect="1"/>
          </p:cNvGrpSpPr>
          <p:nvPr/>
        </p:nvGrpSpPr>
        <p:grpSpPr>
          <a:xfrm>
            <a:off x="6877915" y="0"/>
            <a:ext cx="5314085" cy="6946405"/>
            <a:chOff x="0" y="0"/>
            <a:chExt cx="6334760" cy="6070473"/>
          </a:xfrm>
          <a:solidFill>
            <a:schemeClr val="bg1"/>
          </a:solidFill>
        </p:grpSpPr>
        <p:sp>
          <p:nvSpPr>
            <p:cNvPr id="3" name="Freeform 3"/>
            <p:cNvSpPr/>
            <p:nvPr/>
          </p:nvSpPr>
          <p:spPr>
            <a:xfrm>
              <a:off x="-81534" y="-15367"/>
              <a:ext cx="6419342" cy="6097397"/>
            </a:xfrm>
            <a:custGeom>
              <a:avLst/>
              <a:gdLst/>
              <a:ahLst/>
              <a:cxnLst/>
              <a:rect l="l" t="t" r="r" b="b"/>
              <a:pathLst>
                <a:path w="6419342" h="6097397">
                  <a:moveTo>
                    <a:pt x="6416294" y="6069076"/>
                  </a:moveTo>
                  <a:cubicBezTo>
                    <a:pt x="6148324" y="6097397"/>
                    <a:pt x="5911723" y="6084316"/>
                    <a:pt x="5641340" y="6070346"/>
                  </a:cubicBezTo>
                  <a:cubicBezTo>
                    <a:pt x="4147947" y="6093968"/>
                    <a:pt x="2247011" y="6076442"/>
                    <a:pt x="664845" y="6074029"/>
                  </a:cubicBezTo>
                  <a:cubicBezTo>
                    <a:pt x="603504" y="6095620"/>
                    <a:pt x="627380" y="6024499"/>
                    <a:pt x="607695" y="5996559"/>
                  </a:cubicBezTo>
                  <a:cubicBezTo>
                    <a:pt x="553974" y="5947410"/>
                    <a:pt x="508254" y="5901309"/>
                    <a:pt x="485267" y="5839079"/>
                  </a:cubicBezTo>
                  <a:cubicBezTo>
                    <a:pt x="528955" y="5542915"/>
                    <a:pt x="592582" y="5645531"/>
                    <a:pt x="517398" y="5450840"/>
                  </a:cubicBezTo>
                  <a:cubicBezTo>
                    <a:pt x="568198" y="5359908"/>
                    <a:pt x="531114" y="5239004"/>
                    <a:pt x="477012" y="5195189"/>
                  </a:cubicBezTo>
                  <a:cubicBezTo>
                    <a:pt x="425069" y="5033772"/>
                    <a:pt x="465709" y="5138420"/>
                    <a:pt x="406654" y="5050028"/>
                  </a:cubicBezTo>
                  <a:cubicBezTo>
                    <a:pt x="328803" y="5023231"/>
                    <a:pt x="417068" y="4987798"/>
                    <a:pt x="381381" y="4967859"/>
                  </a:cubicBezTo>
                  <a:cubicBezTo>
                    <a:pt x="304673" y="4821682"/>
                    <a:pt x="247015" y="4761230"/>
                    <a:pt x="165481" y="4662043"/>
                  </a:cubicBezTo>
                  <a:cubicBezTo>
                    <a:pt x="113284" y="4629785"/>
                    <a:pt x="171831" y="4588510"/>
                    <a:pt x="146304" y="4566159"/>
                  </a:cubicBezTo>
                  <a:cubicBezTo>
                    <a:pt x="0" y="4473449"/>
                    <a:pt x="151130" y="4495928"/>
                    <a:pt x="124587" y="4430777"/>
                  </a:cubicBezTo>
                  <a:cubicBezTo>
                    <a:pt x="75057" y="4336035"/>
                    <a:pt x="143510" y="4247008"/>
                    <a:pt x="181229" y="4188461"/>
                  </a:cubicBezTo>
                  <a:cubicBezTo>
                    <a:pt x="287655" y="4070351"/>
                    <a:pt x="377952" y="3877184"/>
                    <a:pt x="353441" y="3840989"/>
                  </a:cubicBezTo>
                  <a:cubicBezTo>
                    <a:pt x="356489" y="3775456"/>
                    <a:pt x="444246" y="3738373"/>
                    <a:pt x="416433" y="3670300"/>
                  </a:cubicBezTo>
                  <a:cubicBezTo>
                    <a:pt x="440817" y="3625850"/>
                    <a:pt x="489839" y="3551429"/>
                    <a:pt x="543814" y="3502153"/>
                  </a:cubicBezTo>
                  <a:cubicBezTo>
                    <a:pt x="550926" y="3320289"/>
                    <a:pt x="585851" y="3252979"/>
                    <a:pt x="608838" y="3158745"/>
                  </a:cubicBezTo>
                  <a:cubicBezTo>
                    <a:pt x="658495" y="3074798"/>
                    <a:pt x="674497" y="2991612"/>
                    <a:pt x="723392" y="2921128"/>
                  </a:cubicBezTo>
                  <a:cubicBezTo>
                    <a:pt x="674116" y="2844928"/>
                    <a:pt x="740918" y="2833752"/>
                    <a:pt x="718820" y="2801240"/>
                  </a:cubicBezTo>
                  <a:cubicBezTo>
                    <a:pt x="815848" y="2672843"/>
                    <a:pt x="786130" y="2438528"/>
                    <a:pt x="764667" y="2299844"/>
                  </a:cubicBezTo>
                  <a:cubicBezTo>
                    <a:pt x="732028" y="2202054"/>
                    <a:pt x="705866" y="2152651"/>
                    <a:pt x="634111" y="2110741"/>
                  </a:cubicBezTo>
                  <a:cubicBezTo>
                    <a:pt x="649732" y="2057401"/>
                    <a:pt x="597154" y="2011300"/>
                    <a:pt x="581025" y="2017523"/>
                  </a:cubicBezTo>
                  <a:cubicBezTo>
                    <a:pt x="590423" y="1912494"/>
                    <a:pt x="540766" y="1883157"/>
                    <a:pt x="528701" y="1841882"/>
                  </a:cubicBezTo>
                  <a:cubicBezTo>
                    <a:pt x="469265" y="1788669"/>
                    <a:pt x="606679" y="1780922"/>
                    <a:pt x="532130" y="1711834"/>
                  </a:cubicBezTo>
                  <a:cubicBezTo>
                    <a:pt x="553466" y="1610107"/>
                    <a:pt x="556133" y="1557910"/>
                    <a:pt x="535813" y="1513079"/>
                  </a:cubicBezTo>
                  <a:cubicBezTo>
                    <a:pt x="520319" y="1475868"/>
                    <a:pt x="599948" y="1400811"/>
                    <a:pt x="571500" y="1407034"/>
                  </a:cubicBezTo>
                  <a:cubicBezTo>
                    <a:pt x="572770" y="1350646"/>
                    <a:pt x="535686" y="1326770"/>
                    <a:pt x="514858" y="1309879"/>
                  </a:cubicBezTo>
                  <a:cubicBezTo>
                    <a:pt x="524383" y="1286638"/>
                    <a:pt x="584200" y="1243331"/>
                    <a:pt x="590931" y="1230250"/>
                  </a:cubicBezTo>
                  <a:cubicBezTo>
                    <a:pt x="598170" y="1172465"/>
                    <a:pt x="524383" y="1159638"/>
                    <a:pt x="579374" y="1100329"/>
                  </a:cubicBezTo>
                  <a:cubicBezTo>
                    <a:pt x="541274" y="1030098"/>
                    <a:pt x="511175" y="1020700"/>
                    <a:pt x="524002" y="969646"/>
                  </a:cubicBezTo>
                  <a:cubicBezTo>
                    <a:pt x="416687" y="569088"/>
                    <a:pt x="523367" y="697993"/>
                    <a:pt x="565404" y="482982"/>
                  </a:cubicBezTo>
                  <a:cubicBezTo>
                    <a:pt x="622173" y="322581"/>
                    <a:pt x="547878" y="357379"/>
                    <a:pt x="532384" y="246889"/>
                  </a:cubicBezTo>
                  <a:cubicBezTo>
                    <a:pt x="553847" y="33401"/>
                    <a:pt x="456946" y="66675"/>
                    <a:pt x="585724" y="15367"/>
                  </a:cubicBezTo>
                  <a:cubicBezTo>
                    <a:pt x="2395220" y="33909"/>
                    <a:pt x="4303522" y="28194"/>
                    <a:pt x="6029960" y="17907"/>
                  </a:cubicBezTo>
                  <a:cubicBezTo>
                    <a:pt x="6192774" y="46482"/>
                    <a:pt x="6395974" y="0"/>
                    <a:pt x="6407531" y="36449"/>
                  </a:cubicBezTo>
                  <a:cubicBezTo>
                    <a:pt x="6414389" y="215011"/>
                    <a:pt x="6407023" y="413004"/>
                    <a:pt x="6406896" y="626110"/>
                  </a:cubicBezTo>
                  <a:cubicBezTo>
                    <a:pt x="6405626" y="1658239"/>
                    <a:pt x="6416421" y="2760345"/>
                    <a:pt x="6407785" y="3752723"/>
                  </a:cubicBezTo>
                  <a:cubicBezTo>
                    <a:pt x="6419342" y="4584446"/>
                    <a:pt x="6397371" y="5281041"/>
                    <a:pt x="6416294" y="6069076"/>
                  </a:cubicBezTo>
                  <a:close/>
                </a:path>
              </a:pathLst>
            </a:custGeom>
            <a:grpFill/>
            <a:ln w="12700">
              <a:noFill/>
            </a:ln>
          </p:spPr>
        </p:sp>
      </p:grpSp>
      <p:sp>
        <p:nvSpPr>
          <p:cNvPr id="8" name="Freeform 8"/>
          <p:cNvSpPr/>
          <p:nvPr/>
        </p:nvSpPr>
        <p:spPr>
          <a:xfrm rot="1275840">
            <a:off x="1851419" y="1325334"/>
            <a:ext cx="3604495" cy="1828462"/>
          </a:xfrm>
          <a:custGeom>
            <a:avLst/>
            <a:gdLst/>
            <a:ahLst/>
            <a:cxnLst/>
            <a:rect l="l" t="t" r="r" b="b"/>
            <a:pathLst>
              <a:path w="5406743" h="2742693">
                <a:moveTo>
                  <a:pt x="0" y="0"/>
                </a:moveTo>
                <a:lnTo>
                  <a:pt x="5406743" y="0"/>
                </a:lnTo>
                <a:lnTo>
                  <a:pt x="5406743" y="2742693"/>
                </a:lnTo>
                <a:lnTo>
                  <a:pt x="0" y="274269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10" name="Freeform 10"/>
          <p:cNvSpPr/>
          <p:nvPr/>
        </p:nvSpPr>
        <p:spPr>
          <a:xfrm>
            <a:off x="8765428" y="1660760"/>
            <a:ext cx="2921289" cy="822000"/>
          </a:xfrm>
          <a:custGeom>
            <a:avLst/>
            <a:gdLst/>
            <a:ahLst/>
            <a:cxnLst/>
            <a:rect l="l" t="t" r="r" b="b"/>
            <a:pathLst>
              <a:path w="3311350" h="1354643">
                <a:moveTo>
                  <a:pt x="0" y="0"/>
                </a:moveTo>
                <a:lnTo>
                  <a:pt x="3311350" y="0"/>
                </a:lnTo>
                <a:lnTo>
                  <a:pt x="3311350" y="1354643"/>
                </a:lnTo>
                <a:lnTo>
                  <a:pt x="0" y="1354643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11" name="Freeform 11"/>
          <p:cNvSpPr/>
          <p:nvPr/>
        </p:nvSpPr>
        <p:spPr>
          <a:xfrm>
            <a:off x="5548155" y="-242749"/>
            <a:ext cx="1711566" cy="1864082"/>
          </a:xfrm>
          <a:custGeom>
            <a:avLst/>
            <a:gdLst/>
            <a:ahLst/>
            <a:cxnLst/>
            <a:rect l="l" t="t" r="r" b="b"/>
            <a:pathLst>
              <a:path w="2567349" h="2796123">
                <a:moveTo>
                  <a:pt x="0" y="0"/>
                </a:moveTo>
                <a:lnTo>
                  <a:pt x="2567349" y="0"/>
                </a:lnTo>
                <a:lnTo>
                  <a:pt x="2567349" y="2796124"/>
                </a:lnTo>
                <a:lnTo>
                  <a:pt x="0" y="2796124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12" name="Freeform 12"/>
          <p:cNvSpPr/>
          <p:nvPr/>
        </p:nvSpPr>
        <p:spPr>
          <a:xfrm>
            <a:off x="9040859" y="5488543"/>
            <a:ext cx="2816459" cy="1173710"/>
          </a:xfrm>
          <a:custGeom>
            <a:avLst/>
            <a:gdLst/>
            <a:ahLst/>
            <a:cxnLst/>
            <a:rect l="l" t="t" r="r" b="b"/>
            <a:pathLst>
              <a:path w="3311350" h="1354643">
                <a:moveTo>
                  <a:pt x="0" y="0"/>
                </a:moveTo>
                <a:lnTo>
                  <a:pt x="3311350" y="0"/>
                </a:lnTo>
                <a:lnTo>
                  <a:pt x="3311350" y="1354643"/>
                </a:lnTo>
                <a:lnTo>
                  <a:pt x="0" y="1354643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</p:sp>
      <p:sp>
        <p:nvSpPr>
          <p:cNvPr id="13" name="Freeform 13"/>
          <p:cNvSpPr/>
          <p:nvPr/>
        </p:nvSpPr>
        <p:spPr>
          <a:xfrm flipH="1">
            <a:off x="7364208" y="2465100"/>
            <a:ext cx="3353301" cy="989222"/>
          </a:xfrm>
          <a:custGeom>
            <a:avLst/>
            <a:gdLst/>
            <a:ahLst/>
            <a:cxnLst/>
            <a:rect l="l" t="t" r="r" b="b"/>
            <a:pathLst>
              <a:path w="3311350" h="1354643">
                <a:moveTo>
                  <a:pt x="3311350" y="0"/>
                </a:moveTo>
                <a:lnTo>
                  <a:pt x="0" y="0"/>
                </a:lnTo>
                <a:lnTo>
                  <a:pt x="0" y="1354643"/>
                </a:lnTo>
                <a:lnTo>
                  <a:pt x="3311350" y="1354643"/>
                </a:lnTo>
                <a:lnTo>
                  <a:pt x="331135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defTabSz="609630"/>
            <a:endParaRPr lang="en-GB" sz="1733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Freeform 14"/>
          <p:cNvSpPr/>
          <p:nvPr/>
        </p:nvSpPr>
        <p:spPr>
          <a:xfrm flipH="1">
            <a:off x="7334250" y="4266619"/>
            <a:ext cx="3762375" cy="1175687"/>
          </a:xfrm>
          <a:custGeom>
            <a:avLst/>
            <a:gdLst/>
            <a:ahLst/>
            <a:cxnLst/>
            <a:rect l="l" t="t" r="r" b="b"/>
            <a:pathLst>
              <a:path w="3311350" h="1354643">
                <a:moveTo>
                  <a:pt x="3311349" y="0"/>
                </a:moveTo>
                <a:lnTo>
                  <a:pt x="0" y="0"/>
                </a:lnTo>
                <a:lnTo>
                  <a:pt x="0" y="1354644"/>
                </a:lnTo>
                <a:lnTo>
                  <a:pt x="3311349" y="1354644"/>
                </a:lnTo>
                <a:lnTo>
                  <a:pt x="3311349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a:blipFill>
        </p:spPr>
      </p:sp>
      <p:sp>
        <p:nvSpPr>
          <p:cNvPr id="15" name="TextBox 15"/>
          <p:cNvSpPr txBox="1"/>
          <p:nvPr/>
        </p:nvSpPr>
        <p:spPr>
          <a:xfrm rot="-237779">
            <a:off x="1119668" y="864573"/>
            <a:ext cx="4655521" cy="112851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09630">
              <a:lnSpc>
                <a:spcPts val="4401"/>
              </a:lnSpc>
            </a:pPr>
            <a:r>
              <a:rPr lang="en-US" sz="4667" spc="-33" dirty="0">
                <a:solidFill>
                  <a:srgbClr val="FFFFFF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YOUTH VOICE Research: Aims 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247315" y="2472696"/>
            <a:ext cx="6644003" cy="43088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defTabSz="609630">
              <a:lnSpc>
                <a:spcPts val="2053"/>
              </a:lnSpc>
            </a:pPr>
            <a:r>
              <a:rPr lang="en-US" sz="2000" dirty="0">
                <a:solidFill>
                  <a:srgbClr val="FFFFFF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Inclusive, fun and creative methods of engaging with young people!</a:t>
            </a:r>
          </a:p>
          <a:p>
            <a:pPr defTabSz="609630">
              <a:lnSpc>
                <a:spcPts val="2053"/>
              </a:lnSpc>
            </a:pPr>
            <a:endParaRPr lang="en-US" sz="2000" dirty="0">
              <a:solidFill>
                <a:srgbClr val="FFFFFF"/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defTabSz="609630">
              <a:lnSpc>
                <a:spcPts val="2053"/>
              </a:lnSpc>
            </a:pPr>
            <a:r>
              <a:rPr lang="en-US" sz="2000" dirty="0">
                <a:solidFill>
                  <a:srgbClr val="FFFFFF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To truly understand young people’s lived experiences and what they want and need in relation to our areas of focus.</a:t>
            </a:r>
          </a:p>
          <a:p>
            <a:pPr defTabSz="609630">
              <a:lnSpc>
                <a:spcPts val="2053"/>
              </a:lnSpc>
            </a:pPr>
            <a:endParaRPr lang="en-US" sz="2000" dirty="0">
              <a:solidFill>
                <a:srgbClr val="FFFFFF"/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defTabSz="609630">
              <a:lnSpc>
                <a:spcPts val="2053"/>
              </a:lnSpc>
            </a:pPr>
            <a:r>
              <a:rPr lang="en-US" sz="2000" dirty="0">
                <a:solidFill>
                  <a:srgbClr val="FFFFFF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Streamline youth voice activity and strengthen the impact:</a:t>
            </a:r>
          </a:p>
          <a:p>
            <a:pPr marL="316668" lvl="1" indent="-158335" defTabSz="609630">
              <a:lnSpc>
                <a:spcPts val="2053"/>
              </a:lnSpc>
              <a:buFont typeface="Arial"/>
              <a:buChar char="•"/>
            </a:pPr>
            <a:r>
              <a:rPr lang="en-US" sz="2000" dirty="0">
                <a:solidFill>
                  <a:srgbClr val="FFFFFF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‘Bottom-up’ approach</a:t>
            </a:r>
          </a:p>
          <a:p>
            <a:pPr marL="316668" lvl="1" indent="-158335" defTabSz="609630">
              <a:lnSpc>
                <a:spcPts val="2053"/>
              </a:lnSpc>
              <a:buFont typeface="Arial"/>
              <a:buChar char="•"/>
            </a:pPr>
            <a:r>
              <a:rPr lang="en-US" sz="2000" dirty="0">
                <a:solidFill>
                  <a:srgbClr val="FFFFFF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Ensure meaningful involvement</a:t>
            </a:r>
          </a:p>
          <a:p>
            <a:pPr marL="316668" lvl="1" indent="-158335" defTabSz="609630">
              <a:lnSpc>
                <a:spcPts val="2053"/>
              </a:lnSpc>
              <a:buFont typeface="Arial"/>
              <a:buChar char="•"/>
            </a:pPr>
            <a:r>
              <a:rPr lang="en-US" sz="2000" dirty="0">
                <a:solidFill>
                  <a:srgbClr val="FFFFFF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Identify opportunities for real influence</a:t>
            </a:r>
          </a:p>
          <a:p>
            <a:pPr defTabSz="609630">
              <a:lnSpc>
                <a:spcPts val="2053"/>
              </a:lnSpc>
            </a:pPr>
            <a:endParaRPr lang="en-US" sz="2000" dirty="0">
              <a:solidFill>
                <a:srgbClr val="FFFFFF"/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defTabSz="609630">
              <a:lnSpc>
                <a:spcPts val="2053"/>
              </a:lnSpc>
            </a:pPr>
            <a:r>
              <a:rPr lang="en-US" sz="2000" dirty="0">
                <a:solidFill>
                  <a:srgbClr val="FFFFFF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Young people’s findings inform and shape the direction of travel and feed into strategic planning at all levels. 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8013657" y="346637"/>
            <a:ext cx="3931028" cy="11079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09630">
              <a:spcBef>
                <a:spcPct val="0"/>
              </a:spcBef>
            </a:pPr>
            <a:r>
              <a:rPr lang="en-US" sz="3600" b="1" spc="-15" dirty="0">
                <a:solidFill>
                  <a:srgbClr val="653289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Our Areas of Focus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9089687" y="1796307"/>
            <a:ext cx="2243530" cy="36516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09630">
              <a:lnSpc>
                <a:spcPts val="2799"/>
              </a:lnSpc>
            </a:pPr>
            <a:r>
              <a:rPr lang="en-US" sz="3200" spc="-21" dirty="0">
                <a:solidFill>
                  <a:srgbClr val="E5EEF0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Inclusion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7783551" y="2815713"/>
            <a:ext cx="2612272" cy="32534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09630">
              <a:lnSpc>
                <a:spcPts val="2320"/>
              </a:lnSpc>
            </a:pPr>
            <a:r>
              <a:rPr lang="en-US" sz="3400" spc="-17" dirty="0">
                <a:solidFill>
                  <a:srgbClr val="E5EEF0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Staying safe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7620001" y="4418784"/>
            <a:ext cx="3257549" cy="69775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09630"/>
            <a:r>
              <a:rPr lang="en-US" sz="2267" spc="-12" dirty="0">
                <a:solidFill>
                  <a:srgbClr val="653289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Mental Health &amp; Emotional Well-Being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9123967" y="5642886"/>
            <a:ext cx="2650243" cy="6155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09630"/>
            <a:r>
              <a:rPr lang="en-US" sz="2000" b="1" spc="-12" dirty="0">
                <a:solidFill>
                  <a:srgbClr val="653289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Work Readiness &amp; Work Experience</a:t>
            </a:r>
          </a:p>
        </p:txBody>
      </p:sp>
      <p:sp>
        <p:nvSpPr>
          <p:cNvPr id="26" name="Freeform 12">
            <a:extLst>
              <a:ext uri="{FF2B5EF4-FFF2-40B4-BE49-F238E27FC236}">
                <a16:creationId xmlns:a16="http://schemas.microsoft.com/office/drawing/2014/main" id="{E4F57E22-1591-3D62-F6DC-5058EA6D2434}"/>
              </a:ext>
            </a:extLst>
          </p:cNvPr>
          <p:cNvSpPr/>
          <p:nvPr/>
        </p:nvSpPr>
        <p:spPr>
          <a:xfrm>
            <a:off x="9404852" y="3363525"/>
            <a:ext cx="2452466" cy="903095"/>
          </a:xfrm>
          <a:custGeom>
            <a:avLst/>
            <a:gdLst/>
            <a:ahLst/>
            <a:cxnLst/>
            <a:rect l="l" t="t" r="r" b="b"/>
            <a:pathLst>
              <a:path w="3311350" h="1354643">
                <a:moveTo>
                  <a:pt x="0" y="0"/>
                </a:moveTo>
                <a:lnTo>
                  <a:pt x="3311350" y="0"/>
                </a:lnTo>
                <a:lnTo>
                  <a:pt x="3311350" y="1354643"/>
                </a:lnTo>
                <a:lnTo>
                  <a:pt x="0" y="1354643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503D9DE-6F2F-DA6A-5325-E660D460C251}"/>
              </a:ext>
            </a:extLst>
          </p:cNvPr>
          <p:cNvSpPr txBox="1"/>
          <p:nvPr/>
        </p:nvSpPr>
        <p:spPr>
          <a:xfrm>
            <a:off x="8706461" y="3141058"/>
            <a:ext cx="39310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630"/>
            <a:endParaRPr lang="en-GB" sz="3400" b="1" dirty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algn="ctr" defTabSz="609630"/>
            <a:r>
              <a:rPr lang="en-GB" sz="3400" b="1" dirty="0">
                <a:solidFill>
                  <a:srgbClr val="7030A0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Life Skills</a:t>
            </a:r>
          </a:p>
        </p:txBody>
      </p:sp>
    </p:spTree>
    <p:extLst>
      <p:ext uri="{BB962C8B-B14F-4D97-AF65-F5344CB8AC3E}">
        <p14:creationId xmlns:p14="http://schemas.microsoft.com/office/powerpoint/2010/main" val="1955295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4F954DDF-73CB-6882-E17D-38993E802809}"/>
              </a:ext>
            </a:extLst>
          </p:cNvPr>
          <p:cNvSpPr/>
          <p:nvPr/>
        </p:nvSpPr>
        <p:spPr>
          <a:xfrm>
            <a:off x="0" y="1"/>
            <a:ext cx="12192000" cy="1744283"/>
          </a:xfrm>
          <a:custGeom>
            <a:avLst/>
            <a:gdLst/>
            <a:ahLst/>
            <a:cxnLst/>
            <a:rect l="l" t="t" r="r" b="b"/>
            <a:pathLst>
              <a:path w="18288000" h="6926580">
                <a:moveTo>
                  <a:pt x="0" y="0"/>
                </a:moveTo>
                <a:lnTo>
                  <a:pt x="18288000" y="0"/>
                </a:lnTo>
                <a:lnTo>
                  <a:pt x="18288000" y="6926580"/>
                </a:lnTo>
                <a:lnTo>
                  <a:pt x="0" y="692658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>
            <a:noFill/>
          </a:ln>
        </p:spPr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BDB32DAE-3D53-C4BC-79E6-40C97CEBDC21}"/>
              </a:ext>
            </a:extLst>
          </p:cNvPr>
          <p:cNvSpPr txBox="1"/>
          <p:nvPr/>
        </p:nvSpPr>
        <p:spPr>
          <a:xfrm>
            <a:off x="1531816" y="277169"/>
            <a:ext cx="9425354" cy="56695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400"/>
              </a:lnSpc>
            </a:pPr>
            <a:r>
              <a:rPr lang="en-US" sz="4800" spc="-33" dirty="0">
                <a:solidFill>
                  <a:srgbClr val="EEF4F4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Youth Voice &amp; SENCO FORUM</a:t>
            </a:r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ADA5C2A7-3E2F-10DD-E26B-BAB9EB603F8F}"/>
              </a:ext>
            </a:extLst>
          </p:cNvPr>
          <p:cNvSpPr/>
          <p:nvPr/>
        </p:nvSpPr>
        <p:spPr>
          <a:xfrm>
            <a:off x="218030" y="414467"/>
            <a:ext cx="791801" cy="698569"/>
          </a:xfrm>
          <a:custGeom>
            <a:avLst/>
            <a:gdLst/>
            <a:ahLst/>
            <a:cxnLst/>
            <a:rect l="l" t="t" r="r" b="b"/>
            <a:pathLst>
              <a:path w="1187702" h="1047853">
                <a:moveTo>
                  <a:pt x="0" y="0"/>
                </a:moveTo>
                <a:lnTo>
                  <a:pt x="1187702" y="0"/>
                </a:lnTo>
                <a:lnTo>
                  <a:pt x="1187702" y="1047853"/>
                </a:lnTo>
                <a:lnTo>
                  <a:pt x="0" y="1047853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15" name="Freeform 8">
            <a:extLst>
              <a:ext uri="{FF2B5EF4-FFF2-40B4-BE49-F238E27FC236}">
                <a16:creationId xmlns:a16="http://schemas.microsoft.com/office/drawing/2014/main" id="{9C5A01CA-A3FE-AF5C-4564-7338E0492F2E}"/>
              </a:ext>
            </a:extLst>
          </p:cNvPr>
          <p:cNvSpPr/>
          <p:nvPr/>
        </p:nvSpPr>
        <p:spPr>
          <a:xfrm rot="1513027">
            <a:off x="3449454" y="202260"/>
            <a:ext cx="5590077" cy="2835693"/>
          </a:xfrm>
          <a:custGeom>
            <a:avLst/>
            <a:gdLst/>
            <a:ahLst/>
            <a:cxnLst/>
            <a:rect l="l" t="t" r="r" b="b"/>
            <a:pathLst>
              <a:path w="8385115" h="4253540">
                <a:moveTo>
                  <a:pt x="0" y="0"/>
                </a:moveTo>
                <a:lnTo>
                  <a:pt x="8385114" y="0"/>
                </a:lnTo>
                <a:lnTo>
                  <a:pt x="8385114" y="4253540"/>
                </a:lnTo>
                <a:lnTo>
                  <a:pt x="0" y="425354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 sz="1200"/>
          </a:p>
        </p:txBody>
      </p:sp>
      <p:sp>
        <p:nvSpPr>
          <p:cNvPr id="17" name="Freeform 11">
            <a:extLst>
              <a:ext uri="{FF2B5EF4-FFF2-40B4-BE49-F238E27FC236}">
                <a16:creationId xmlns:a16="http://schemas.microsoft.com/office/drawing/2014/main" id="{5EABDCBA-7FE2-EF2A-CCBE-1E553B4DCF43}"/>
              </a:ext>
            </a:extLst>
          </p:cNvPr>
          <p:cNvSpPr/>
          <p:nvPr/>
        </p:nvSpPr>
        <p:spPr>
          <a:xfrm>
            <a:off x="10442155" y="0"/>
            <a:ext cx="1531815" cy="1744284"/>
          </a:xfrm>
          <a:custGeom>
            <a:avLst/>
            <a:gdLst/>
            <a:ahLst/>
            <a:cxnLst/>
            <a:rect l="l" t="t" r="r" b="b"/>
            <a:pathLst>
              <a:path w="2567349" h="2796123">
                <a:moveTo>
                  <a:pt x="0" y="0"/>
                </a:moveTo>
                <a:lnTo>
                  <a:pt x="2567349" y="0"/>
                </a:lnTo>
                <a:lnTo>
                  <a:pt x="2567349" y="2796124"/>
                </a:lnTo>
                <a:lnTo>
                  <a:pt x="0" y="2796124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31AA17-E537-EE8F-613A-D4688032E6F4}"/>
              </a:ext>
            </a:extLst>
          </p:cNvPr>
          <p:cNvSpPr txBox="1"/>
          <p:nvPr/>
        </p:nvSpPr>
        <p:spPr>
          <a:xfrm>
            <a:off x="0" y="1620106"/>
            <a:ext cx="873568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7030A0"/>
                </a:solidFill>
              </a:rPr>
              <a:t>Capturing the lived experiences of young people with SEND (e.g. ADHS, Autism, Dyslexia) to inform practice and policy in schools.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7030A0"/>
                </a:solidFill>
              </a:rPr>
              <a:t>Video from and live discussions with young people at SENCO Forum.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7030A0"/>
                </a:solidFill>
              </a:rPr>
              <a:t>Young people to co-produce resources &amp; recommendations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7030A0"/>
                </a:solidFill>
              </a:rPr>
              <a:t>SENCO’s to champion the young people’s recommendations and support other young people to contribute</a:t>
            </a:r>
          </a:p>
        </p:txBody>
      </p:sp>
    </p:spTree>
    <p:extLst>
      <p:ext uri="{BB962C8B-B14F-4D97-AF65-F5344CB8AC3E}">
        <p14:creationId xmlns:p14="http://schemas.microsoft.com/office/powerpoint/2010/main" val="2911601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249</Words>
  <Application>Microsoft Office PowerPoint</Application>
  <PresentationFormat>Widescreen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ADLaM Display</vt:lpstr>
      <vt:lpstr>Arial</vt:lpstr>
      <vt:lpstr>Calibri</vt:lpstr>
      <vt:lpstr>Calibri Light</vt:lpstr>
      <vt:lpstr>Rockwell</vt:lpstr>
      <vt:lpstr>TT Chocolates</vt:lpstr>
      <vt:lpstr>TT Chocolates Bold</vt:lpstr>
      <vt:lpstr>TT Chocolates Bold Italics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Company>LBHF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Whinnett Brenda: H&amp;F</dc:creator>
  <cp:lastModifiedBy>Whinnett Brenda: H&amp;F</cp:lastModifiedBy>
  <cp:revision>1</cp:revision>
  <dcterms:created xsi:type="dcterms:W3CDTF">2023-10-03T11:40:49Z</dcterms:created>
  <dcterms:modified xsi:type="dcterms:W3CDTF">2023-10-03T12:32:38Z</dcterms:modified>
</cp:coreProperties>
</file>