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2"/>
  </p:notesMasterIdLst>
  <p:handoutMasterIdLst>
    <p:handoutMasterId r:id="rId13"/>
  </p:handoutMasterIdLst>
  <p:sldIdLst>
    <p:sldId id="256" r:id="rId5"/>
    <p:sldId id="260" r:id="rId6"/>
    <p:sldId id="261" r:id="rId7"/>
    <p:sldId id="259" r:id="rId8"/>
    <p:sldId id="258" r:id="rId9"/>
    <p:sldId id="257" r:id="rId10"/>
    <p:sldId id="262" r:id="rId11"/>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8B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49900A-BDB7-475A-9695-21B17E8B2CAC}" v="2" dt="2023-11-17T10:34:11.7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4660"/>
  </p:normalViewPr>
  <p:slideViewPr>
    <p:cSldViewPr>
      <p:cViewPr varScale="1">
        <p:scale>
          <a:sx n="108" d="100"/>
          <a:sy n="108" d="100"/>
        </p:scale>
        <p:origin x="1632" y="102"/>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Donoghue Jack: H&amp;F" userId="3358e6b5-9116-4c9b-b9a9-bd40a4487746" providerId="ADAL" clId="{1149900A-BDB7-475A-9695-21B17E8B2CAC}"/>
    <pc:docChg chg="undo custSel addSld modSld sldOrd">
      <pc:chgData name="O'Donoghue Jack: H&amp;F" userId="3358e6b5-9116-4c9b-b9a9-bd40a4487746" providerId="ADAL" clId="{1149900A-BDB7-475A-9695-21B17E8B2CAC}" dt="2023-11-17T11:40:53.856" v="2859" actId="20577"/>
      <pc:docMkLst>
        <pc:docMk/>
      </pc:docMkLst>
      <pc:sldChg chg="addSp delSp modSp mod">
        <pc:chgData name="O'Donoghue Jack: H&amp;F" userId="3358e6b5-9116-4c9b-b9a9-bd40a4487746" providerId="ADAL" clId="{1149900A-BDB7-475A-9695-21B17E8B2CAC}" dt="2023-11-17T11:16:48.012" v="1686" actId="14100"/>
        <pc:sldMkLst>
          <pc:docMk/>
          <pc:sldMk cId="0" sldId="256"/>
        </pc:sldMkLst>
        <pc:spChg chg="add mod">
          <ac:chgData name="O'Donoghue Jack: H&amp;F" userId="3358e6b5-9116-4c9b-b9a9-bd40a4487746" providerId="ADAL" clId="{1149900A-BDB7-475A-9695-21B17E8B2CAC}" dt="2023-11-17T11:16:48.012" v="1686" actId="14100"/>
          <ac:spMkLst>
            <pc:docMk/>
            <pc:sldMk cId="0" sldId="256"/>
            <ac:spMk id="2" creationId="{A465A7E9-C80C-8C4F-57F6-48BC0A5C3E54}"/>
          </ac:spMkLst>
        </pc:spChg>
        <pc:spChg chg="add mod">
          <ac:chgData name="O'Donoghue Jack: H&amp;F" userId="3358e6b5-9116-4c9b-b9a9-bd40a4487746" providerId="ADAL" clId="{1149900A-BDB7-475A-9695-21B17E8B2CAC}" dt="2023-11-17T11:16:38.288" v="1677" actId="255"/>
          <ac:spMkLst>
            <pc:docMk/>
            <pc:sldMk cId="0" sldId="256"/>
            <ac:spMk id="4" creationId="{D0AA445E-7CF8-C85B-CDB2-BB229EB12A16}"/>
          </ac:spMkLst>
        </pc:spChg>
        <pc:spChg chg="del mod">
          <ac:chgData name="O'Donoghue Jack: H&amp;F" userId="3358e6b5-9116-4c9b-b9a9-bd40a4487746" providerId="ADAL" clId="{1149900A-BDB7-475A-9695-21B17E8B2CAC}" dt="2023-11-17T10:31:50.755" v="10" actId="478"/>
          <ac:spMkLst>
            <pc:docMk/>
            <pc:sldMk cId="0" sldId="256"/>
            <ac:spMk id="8" creationId="{00000000-0000-0000-0000-000000000000}"/>
          </ac:spMkLst>
        </pc:spChg>
      </pc:sldChg>
      <pc:sldChg chg="modSp new mod">
        <pc:chgData name="O'Donoghue Jack: H&amp;F" userId="3358e6b5-9116-4c9b-b9a9-bd40a4487746" providerId="ADAL" clId="{1149900A-BDB7-475A-9695-21B17E8B2CAC}" dt="2023-11-17T11:33:43.567" v="2625" actId="115"/>
        <pc:sldMkLst>
          <pc:docMk/>
          <pc:sldMk cId="762257160" sldId="257"/>
        </pc:sldMkLst>
        <pc:spChg chg="mod">
          <ac:chgData name="O'Donoghue Jack: H&amp;F" userId="3358e6b5-9116-4c9b-b9a9-bd40a4487746" providerId="ADAL" clId="{1149900A-BDB7-475A-9695-21B17E8B2CAC}" dt="2023-11-17T11:33:43.567" v="2625" actId="115"/>
          <ac:spMkLst>
            <pc:docMk/>
            <pc:sldMk cId="762257160" sldId="257"/>
            <ac:spMk id="2" creationId="{1A79D7B5-EA16-5244-1DFA-8F14A9803316}"/>
          </ac:spMkLst>
        </pc:spChg>
        <pc:spChg chg="mod">
          <ac:chgData name="O'Donoghue Jack: H&amp;F" userId="3358e6b5-9116-4c9b-b9a9-bd40a4487746" providerId="ADAL" clId="{1149900A-BDB7-475A-9695-21B17E8B2CAC}" dt="2023-11-17T11:31:24.158" v="2611" actId="20577"/>
          <ac:spMkLst>
            <pc:docMk/>
            <pc:sldMk cId="762257160" sldId="257"/>
            <ac:spMk id="3" creationId="{D7F50649-3B85-6A71-EBAD-592D134F0B32}"/>
          </ac:spMkLst>
        </pc:spChg>
      </pc:sldChg>
      <pc:sldChg chg="modSp new mod">
        <pc:chgData name="O'Donoghue Jack: H&amp;F" userId="3358e6b5-9116-4c9b-b9a9-bd40a4487746" providerId="ADAL" clId="{1149900A-BDB7-475A-9695-21B17E8B2CAC}" dt="2023-11-17T11:40:53.856" v="2859" actId="20577"/>
        <pc:sldMkLst>
          <pc:docMk/>
          <pc:sldMk cId="3780017488" sldId="258"/>
        </pc:sldMkLst>
        <pc:spChg chg="mod">
          <ac:chgData name="O'Donoghue Jack: H&amp;F" userId="3358e6b5-9116-4c9b-b9a9-bd40a4487746" providerId="ADAL" clId="{1149900A-BDB7-475A-9695-21B17E8B2CAC}" dt="2023-11-17T10:46:07.023" v="727" actId="115"/>
          <ac:spMkLst>
            <pc:docMk/>
            <pc:sldMk cId="3780017488" sldId="258"/>
            <ac:spMk id="2" creationId="{19B3BC4C-0060-E4DA-15A6-C8F826C5EE00}"/>
          </ac:spMkLst>
        </pc:spChg>
        <pc:spChg chg="mod">
          <ac:chgData name="O'Donoghue Jack: H&amp;F" userId="3358e6b5-9116-4c9b-b9a9-bd40a4487746" providerId="ADAL" clId="{1149900A-BDB7-475A-9695-21B17E8B2CAC}" dt="2023-11-17T11:40:53.856" v="2859" actId="20577"/>
          <ac:spMkLst>
            <pc:docMk/>
            <pc:sldMk cId="3780017488" sldId="258"/>
            <ac:spMk id="3" creationId="{26F53F48-2CD0-FB95-433D-2682F8F4A6B6}"/>
          </ac:spMkLst>
        </pc:spChg>
      </pc:sldChg>
      <pc:sldChg chg="modSp add mod ord">
        <pc:chgData name="O'Donoghue Jack: H&amp;F" userId="3358e6b5-9116-4c9b-b9a9-bd40a4487746" providerId="ADAL" clId="{1149900A-BDB7-475A-9695-21B17E8B2CAC}" dt="2023-11-17T10:51:56.133" v="851"/>
        <pc:sldMkLst>
          <pc:docMk/>
          <pc:sldMk cId="2568005661" sldId="259"/>
        </pc:sldMkLst>
        <pc:picChg chg="mod">
          <ac:chgData name="O'Donoghue Jack: H&amp;F" userId="3358e6b5-9116-4c9b-b9a9-bd40a4487746" providerId="ADAL" clId="{1149900A-BDB7-475A-9695-21B17E8B2CAC}" dt="2023-11-17T10:49:13.869" v="733" actId="1076"/>
          <ac:picMkLst>
            <pc:docMk/>
            <pc:sldMk cId="2568005661" sldId="259"/>
            <ac:picMk id="11" creationId="{E6187705-C39C-677C-39FB-2408A9471076}"/>
          </ac:picMkLst>
        </pc:picChg>
      </pc:sldChg>
      <pc:sldChg chg="modSp new mod">
        <pc:chgData name="O'Donoghue Jack: H&amp;F" userId="3358e6b5-9116-4c9b-b9a9-bd40a4487746" providerId="ADAL" clId="{1149900A-BDB7-475A-9695-21B17E8B2CAC}" dt="2023-11-17T11:40:24.359" v="2801" actId="5793"/>
        <pc:sldMkLst>
          <pc:docMk/>
          <pc:sldMk cId="4273724817" sldId="260"/>
        </pc:sldMkLst>
        <pc:spChg chg="mod">
          <ac:chgData name="O'Donoghue Jack: H&amp;F" userId="3358e6b5-9116-4c9b-b9a9-bd40a4487746" providerId="ADAL" clId="{1149900A-BDB7-475A-9695-21B17E8B2CAC}" dt="2023-11-17T11:14:58.226" v="1669" actId="27636"/>
          <ac:spMkLst>
            <pc:docMk/>
            <pc:sldMk cId="4273724817" sldId="260"/>
            <ac:spMk id="2" creationId="{C770CE21-3E35-22EA-52EF-F4C09A78872F}"/>
          </ac:spMkLst>
        </pc:spChg>
        <pc:spChg chg="mod">
          <ac:chgData name="O'Donoghue Jack: H&amp;F" userId="3358e6b5-9116-4c9b-b9a9-bd40a4487746" providerId="ADAL" clId="{1149900A-BDB7-475A-9695-21B17E8B2CAC}" dt="2023-11-17T11:40:24.359" v="2801" actId="5793"/>
          <ac:spMkLst>
            <pc:docMk/>
            <pc:sldMk cId="4273724817" sldId="260"/>
            <ac:spMk id="3" creationId="{96B8A9C3-E2C6-B58F-5E6D-0F091AC1C9BC}"/>
          </ac:spMkLst>
        </pc:spChg>
      </pc:sldChg>
      <pc:sldChg chg="modSp new mod">
        <pc:chgData name="O'Donoghue Jack: H&amp;F" userId="3358e6b5-9116-4c9b-b9a9-bd40a4487746" providerId="ADAL" clId="{1149900A-BDB7-475A-9695-21B17E8B2CAC}" dt="2023-11-17T11:11:47.390" v="1665" actId="1076"/>
        <pc:sldMkLst>
          <pc:docMk/>
          <pc:sldMk cId="890280973" sldId="261"/>
        </pc:sldMkLst>
        <pc:spChg chg="mod">
          <ac:chgData name="O'Donoghue Jack: H&amp;F" userId="3358e6b5-9116-4c9b-b9a9-bd40a4487746" providerId="ADAL" clId="{1149900A-BDB7-475A-9695-21B17E8B2CAC}" dt="2023-11-17T11:11:47.390" v="1665" actId="1076"/>
          <ac:spMkLst>
            <pc:docMk/>
            <pc:sldMk cId="890280973" sldId="261"/>
            <ac:spMk id="2" creationId="{8C854C33-DD45-0114-EAA5-EB8EB1308F8D}"/>
          </ac:spMkLst>
        </pc:spChg>
        <pc:spChg chg="mod">
          <ac:chgData name="O'Donoghue Jack: H&amp;F" userId="3358e6b5-9116-4c9b-b9a9-bd40a4487746" providerId="ADAL" clId="{1149900A-BDB7-475A-9695-21B17E8B2CAC}" dt="2023-11-17T11:11:43.926" v="1664" actId="20577"/>
          <ac:spMkLst>
            <pc:docMk/>
            <pc:sldMk cId="890280973" sldId="261"/>
            <ac:spMk id="3" creationId="{A54AA380-1AD1-2043-5F6B-DED54E620011}"/>
          </ac:spMkLst>
        </pc:spChg>
      </pc:sldChg>
      <pc:sldChg chg="modSp new mod">
        <pc:chgData name="O'Donoghue Jack: H&amp;F" userId="3358e6b5-9116-4c9b-b9a9-bd40a4487746" providerId="ADAL" clId="{1149900A-BDB7-475A-9695-21B17E8B2CAC}" dt="2023-11-17T11:40:02.908" v="2799" actId="1076"/>
        <pc:sldMkLst>
          <pc:docMk/>
          <pc:sldMk cId="498887488" sldId="262"/>
        </pc:sldMkLst>
        <pc:spChg chg="mod">
          <ac:chgData name="O'Donoghue Jack: H&amp;F" userId="3358e6b5-9116-4c9b-b9a9-bd40a4487746" providerId="ADAL" clId="{1149900A-BDB7-475A-9695-21B17E8B2CAC}" dt="2023-11-17T11:40:02.908" v="2799" actId="1076"/>
          <ac:spMkLst>
            <pc:docMk/>
            <pc:sldMk cId="498887488" sldId="262"/>
            <ac:spMk id="2" creationId="{C8BF98F9-4F32-F351-B570-7D6466E178F1}"/>
          </ac:spMkLst>
        </pc:spChg>
        <pc:spChg chg="mod">
          <ac:chgData name="O'Donoghue Jack: H&amp;F" userId="3358e6b5-9116-4c9b-b9a9-bd40a4487746" providerId="ADAL" clId="{1149900A-BDB7-475A-9695-21B17E8B2CAC}" dt="2023-11-17T11:39:43.377" v="2796" actId="20577"/>
          <ac:spMkLst>
            <pc:docMk/>
            <pc:sldMk cId="498887488" sldId="262"/>
            <ac:spMk id="3" creationId="{3B1D7F0A-4CE6-6F24-C829-F372A77E912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A11EE12B-1EC5-48D9-9570-EF7EAAB430FB}" type="datetimeFigureOut">
              <a:rPr lang="en-US" smtClean="0"/>
              <a:pPr/>
              <a:t>11/17/2023</a:t>
            </a:fld>
            <a:endParaRPr lang="en-GB"/>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814C08B4-5DCF-4374-B18C-59D6881EF50C}" type="slidenum">
              <a:rPr lang="en-GB" smtClean="0"/>
              <a:pPr/>
              <a:t>‹#›</a:t>
            </a:fld>
            <a:endParaRPr lang="en-GB"/>
          </a:p>
        </p:txBody>
      </p:sp>
    </p:spTree>
    <p:extLst>
      <p:ext uri="{BB962C8B-B14F-4D97-AF65-F5344CB8AC3E}">
        <p14:creationId xmlns:p14="http://schemas.microsoft.com/office/powerpoint/2010/main" val="4048706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855D51B8-E863-40FF-B0AE-C40CD0E6F8DF}" type="datetimeFigureOut">
              <a:rPr lang="en-US" smtClean="0"/>
              <a:pPr/>
              <a:t>11/17/2023</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B30BC251-7808-4532-8FD9-2C2D329ADEB0}" type="slidenum">
              <a:rPr lang="en-GB" smtClean="0"/>
              <a:pPr/>
              <a:t>‹#›</a:t>
            </a:fld>
            <a:endParaRPr lang="en-GB"/>
          </a:p>
        </p:txBody>
      </p:sp>
    </p:spTree>
    <p:extLst>
      <p:ext uri="{BB962C8B-B14F-4D97-AF65-F5344CB8AC3E}">
        <p14:creationId xmlns:p14="http://schemas.microsoft.com/office/powerpoint/2010/main" val="4128790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0BC251-7808-4532-8FD9-2C2D329ADEB0}"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AB20CCF-1087-4AC5-9FE3-6F4D5EB9C80D}" type="datetimeFigureOut">
              <a:rPr lang="en-US" smtClean="0"/>
              <a:pPr/>
              <a:t>11/17/2023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23151C-C2C5-428C-B8B7-453E9A6E592A}" type="slidenum">
              <a:rPr lang="en-GB" smtClean="0"/>
              <a:pPr/>
              <a:t>‹#›</a:t>
            </a:fld>
            <a:endParaRPr lang="en-GB"/>
          </a:p>
        </p:txBody>
      </p:sp>
    </p:spTree>
    <p:extLst>
      <p:ext uri="{BB962C8B-B14F-4D97-AF65-F5344CB8AC3E}">
        <p14:creationId xmlns:p14="http://schemas.microsoft.com/office/powerpoint/2010/main" val="2698138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B20CCF-1087-4AC5-9FE3-6F4D5EB9C80D}" type="datetimeFigureOut">
              <a:rPr lang="en-US" smtClean="0"/>
              <a:pPr/>
              <a:t>11/17/2023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23151C-C2C5-428C-B8B7-453E9A6E592A}" type="slidenum">
              <a:rPr lang="en-GB" smtClean="0"/>
              <a:pPr/>
              <a:t>‹#›</a:t>
            </a:fld>
            <a:endParaRPr lang="en-GB"/>
          </a:p>
        </p:txBody>
      </p:sp>
    </p:spTree>
    <p:extLst>
      <p:ext uri="{BB962C8B-B14F-4D97-AF65-F5344CB8AC3E}">
        <p14:creationId xmlns:p14="http://schemas.microsoft.com/office/powerpoint/2010/main" val="373969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B20CCF-1087-4AC5-9FE3-6F4D5EB9C80D}" type="datetimeFigureOut">
              <a:rPr lang="en-US" smtClean="0"/>
              <a:pPr/>
              <a:t>11/17/2023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23151C-C2C5-428C-B8B7-453E9A6E592A}" type="slidenum">
              <a:rPr lang="en-GB" smtClean="0"/>
              <a:pPr/>
              <a:t>‹#›</a:t>
            </a:fld>
            <a:endParaRPr lang="en-GB"/>
          </a:p>
        </p:txBody>
      </p:sp>
    </p:spTree>
    <p:extLst>
      <p:ext uri="{BB962C8B-B14F-4D97-AF65-F5344CB8AC3E}">
        <p14:creationId xmlns:p14="http://schemas.microsoft.com/office/powerpoint/2010/main" val="461223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B20CCF-1087-4AC5-9FE3-6F4D5EB9C80D}" type="datetimeFigureOut">
              <a:rPr lang="en-US" smtClean="0"/>
              <a:pPr/>
              <a:t>11/17/2023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23151C-C2C5-428C-B8B7-453E9A6E592A}" type="slidenum">
              <a:rPr lang="en-GB" smtClean="0"/>
              <a:pPr/>
              <a:t>‹#›</a:t>
            </a:fld>
            <a:endParaRPr lang="en-GB"/>
          </a:p>
        </p:txBody>
      </p:sp>
    </p:spTree>
    <p:extLst>
      <p:ext uri="{BB962C8B-B14F-4D97-AF65-F5344CB8AC3E}">
        <p14:creationId xmlns:p14="http://schemas.microsoft.com/office/powerpoint/2010/main" val="260288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B20CCF-1087-4AC5-9FE3-6F4D5EB9C80D}" type="datetimeFigureOut">
              <a:rPr lang="en-US" smtClean="0"/>
              <a:pPr/>
              <a:t>11/17/2023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23151C-C2C5-428C-B8B7-453E9A6E592A}" type="slidenum">
              <a:rPr lang="en-GB" smtClean="0"/>
              <a:pPr/>
              <a:t>‹#›</a:t>
            </a:fld>
            <a:endParaRPr lang="en-GB"/>
          </a:p>
        </p:txBody>
      </p:sp>
    </p:spTree>
    <p:extLst>
      <p:ext uri="{BB962C8B-B14F-4D97-AF65-F5344CB8AC3E}">
        <p14:creationId xmlns:p14="http://schemas.microsoft.com/office/powerpoint/2010/main" val="3299468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AB20CCF-1087-4AC5-9FE3-6F4D5EB9C80D}" type="datetimeFigureOut">
              <a:rPr lang="en-US" smtClean="0"/>
              <a:pPr/>
              <a:t>11/17/2023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23151C-C2C5-428C-B8B7-453E9A6E592A}" type="slidenum">
              <a:rPr lang="en-GB" smtClean="0"/>
              <a:pPr/>
              <a:t>‹#›</a:t>
            </a:fld>
            <a:endParaRPr lang="en-GB"/>
          </a:p>
        </p:txBody>
      </p:sp>
    </p:spTree>
    <p:extLst>
      <p:ext uri="{BB962C8B-B14F-4D97-AF65-F5344CB8AC3E}">
        <p14:creationId xmlns:p14="http://schemas.microsoft.com/office/powerpoint/2010/main" val="1944345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AB20CCF-1087-4AC5-9FE3-6F4D5EB9C80D}" type="datetimeFigureOut">
              <a:rPr lang="en-US" smtClean="0"/>
              <a:pPr/>
              <a:t>11/17/2023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23151C-C2C5-428C-B8B7-453E9A6E592A}" type="slidenum">
              <a:rPr lang="en-GB" smtClean="0"/>
              <a:pPr/>
              <a:t>‹#›</a:t>
            </a:fld>
            <a:endParaRPr lang="en-GB"/>
          </a:p>
        </p:txBody>
      </p:sp>
    </p:spTree>
    <p:extLst>
      <p:ext uri="{BB962C8B-B14F-4D97-AF65-F5344CB8AC3E}">
        <p14:creationId xmlns:p14="http://schemas.microsoft.com/office/powerpoint/2010/main" val="36424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AB20CCF-1087-4AC5-9FE3-6F4D5EB9C80D}" type="datetimeFigureOut">
              <a:rPr lang="en-US" smtClean="0"/>
              <a:pPr/>
              <a:t>11/17/2023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23151C-C2C5-428C-B8B7-453E9A6E592A}" type="slidenum">
              <a:rPr lang="en-GB" smtClean="0"/>
              <a:pPr/>
              <a:t>‹#›</a:t>
            </a:fld>
            <a:endParaRPr lang="en-GB"/>
          </a:p>
        </p:txBody>
      </p:sp>
    </p:spTree>
    <p:extLst>
      <p:ext uri="{BB962C8B-B14F-4D97-AF65-F5344CB8AC3E}">
        <p14:creationId xmlns:p14="http://schemas.microsoft.com/office/powerpoint/2010/main" val="3909778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20CCF-1087-4AC5-9FE3-6F4D5EB9C80D}" type="datetimeFigureOut">
              <a:rPr lang="en-US" smtClean="0"/>
              <a:pPr/>
              <a:t>11/17/2023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23151C-C2C5-428C-B8B7-453E9A6E592A}" type="slidenum">
              <a:rPr lang="en-GB" smtClean="0"/>
              <a:pPr/>
              <a:t>‹#›</a:t>
            </a:fld>
            <a:endParaRPr lang="en-GB"/>
          </a:p>
        </p:txBody>
      </p:sp>
    </p:spTree>
    <p:extLst>
      <p:ext uri="{BB962C8B-B14F-4D97-AF65-F5344CB8AC3E}">
        <p14:creationId xmlns:p14="http://schemas.microsoft.com/office/powerpoint/2010/main" val="2129466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AB20CCF-1087-4AC5-9FE3-6F4D5EB9C80D}" type="datetimeFigureOut">
              <a:rPr lang="en-US" smtClean="0"/>
              <a:pPr/>
              <a:t>11/17/2023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23151C-C2C5-428C-B8B7-453E9A6E592A}" type="slidenum">
              <a:rPr lang="en-GB" smtClean="0"/>
              <a:pPr/>
              <a:t>‹#›</a:t>
            </a:fld>
            <a:endParaRPr lang="en-GB"/>
          </a:p>
        </p:txBody>
      </p:sp>
    </p:spTree>
    <p:extLst>
      <p:ext uri="{BB962C8B-B14F-4D97-AF65-F5344CB8AC3E}">
        <p14:creationId xmlns:p14="http://schemas.microsoft.com/office/powerpoint/2010/main" val="3497406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AB20CCF-1087-4AC5-9FE3-6F4D5EB9C80D}" type="datetimeFigureOut">
              <a:rPr lang="en-US" smtClean="0"/>
              <a:pPr/>
              <a:t>11/17/2023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23151C-C2C5-428C-B8B7-453E9A6E592A}" type="slidenum">
              <a:rPr lang="en-GB" smtClean="0"/>
              <a:pPr/>
              <a:t>‹#›</a:t>
            </a:fld>
            <a:endParaRPr lang="en-GB"/>
          </a:p>
        </p:txBody>
      </p:sp>
    </p:spTree>
    <p:extLst>
      <p:ext uri="{BB962C8B-B14F-4D97-AF65-F5344CB8AC3E}">
        <p14:creationId xmlns:p14="http://schemas.microsoft.com/office/powerpoint/2010/main" val="64605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20CCF-1087-4AC5-9FE3-6F4D5EB9C80D}" type="datetimeFigureOut">
              <a:rPr lang="en-US" smtClean="0"/>
              <a:pPr/>
              <a:t>11/17/2023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23151C-C2C5-428C-B8B7-453E9A6E592A}" type="slidenum">
              <a:rPr lang="en-GB" smtClean="0"/>
              <a:pPr/>
              <a:t>‹#›</a:t>
            </a:fld>
            <a:endParaRPr lang="en-GB"/>
          </a:p>
        </p:txBody>
      </p:sp>
    </p:spTree>
    <p:extLst>
      <p:ext uri="{BB962C8B-B14F-4D97-AF65-F5344CB8AC3E}">
        <p14:creationId xmlns:p14="http://schemas.microsoft.com/office/powerpoint/2010/main" val="121537118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bhf.gov.uk/send-local-offer/education-and-send/education-health-and-care-plans-ehcp/annual-reviews-ehcp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465A7E9-C80C-8C4F-57F6-48BC0A5C3E54}"/>
              </a:ext>
            </a:extLst>
          </p:cNvPr>
          <p:cNvSpPr txBox="1">
            <a:spLocks/>
          </p:cNvSpPr>
          <p:nvPr/>
        </p:nvSpPr>
        <p:spPr>
          <a:xfrm>
            <a:off x="593809" y="1998132"/>
            <a:ext cx="8211344" cy="3087052"/>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sz="2600" dirty="0">
              <a:latin typeface="+mj-lt"/>
              <a:ea typeface="Times New Roman" panose="02020603050405020304" pitchFamily="18" charset="0"/>
            </a:endParaRPr>
          </a:p>
          <a:p>
            <a:endParaRPr lang="en-GB" sz="2600" dirty="0">
              <a:solidFill>
                <a:schemeClr val="bg1"/>
              </a:solidFill>
              <a:latin typeface="+mj-lt"/>
              <a:ea typeface="Times New Roman" panose="02020603050405020304" pitchFamily="18" charset="0"/>
            </a:endParaRPr>
          </a:p>
          <a:p>
            <a:r>
              <a:rPr lang="en-GB" sz="2600" dirty="0">
                <a:solidFill>
                  <a:schemeClr val="bg1"/>
                </a:solidFill>
                <a:latin typeface="+mj-lt"/>
                <a:ea typeface="Times New Roman" panose="02020603050405020304" pitchFamily="18" charset="0"/>
              </a:rPr>
              <a:t>The timely completion of annual reviews is a shared statutory responsibility between schools and the Local Authority. For the first time, the DfE will be collecting mandatory data on annual review performance in the coming SEN statutory return in January 2024.  This, along with the prominence of annual review in recent Ofsted local area inspection reports, requires proactive action to improve our practice in this area. </a:t>
            </a:r>
          </a:p>
          <a:p>
            <a:endParaRPr lang="en-GB" dirty="0"/>
          </a:p>
        </p:txBody>
      </p:sp>
      <p:sp>
        <p:nvSpPr>
          <p:cNvPr id="4" name="TextBox 3">
            <a:extLst>
              <a:ext uri="{FF2B5EF4-FFF2-40B4-BE49-F238E27FC236}">
                <a16:creationId xmlns:a16="http://schemas.microsoft.com/office/drawing/2014/main" id="{D0AA445E-7CF8-C85B-CDB2-BB229EB12A16}"/>
              </a:ext>
            </a:extLst>
          </p:cNvPr>
          <p:cNvSpPr txBox="1"/>
          <p:nvPr/>
        </p:nvSpPr>
        <p:spPr>
          <a:xfrm>
            <a:off x="971600" y="1474912"/>
            <a:ext cx="7200800" cy="584775"/>
          </a:xfrm>
          <a:prstGeom prst="rect">
            <a:avLst/>
          </a:prstGeom>
          <a:noFill/>
        </p:spPr>
        <p:txBody>
          <a:bodyPr wrap="square">
            <a:spAutoFit/>
          </a:bodyPr>
          <a:lstStyle/>
          <a:p>
            <a:pPr algn="ctr"/>
            <a:r>
              <a:rPr lang="en-GB" sz="3200" u="sng" dirty="0">
                <a:solidFill>
                  <a:schemeClr val="bg1"/>
                </a:solidFill>
                <a:ea typeface="Verdana" panose="020B0604030504040204" pitchFamily="34" charset="0"/>
              </a:rPr>
              <a:t>Annual reviews</a:t>
            </a:r>
            <a:endParaRPr lang="en-GB" sz="3200" dirty="0">
              <a:solidFill>
                <a:schemeClr val="bg1"/>
              </a:solidFill>
              <a:ea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0CE21-3E35-22EA-52EF-F4C09A78872F}"/>
              </a:ext>
            </a:extLst>
          </p:cNvPr>
          <p:cNvSpPr>
            <a:spLocks noGrp="1"/>
          </p:cNvSpPr>
          <p:nvPr>
            <p:ph type="title"/>
          </p:nvPr>
        </p:nvSpPr>
        <p:spPr>
          <a:xfrm>
            <a:off x="179512" y="451518"/>
            <a:ext cx="6984776" cy="817242"/>
          </a:xfrm>
        </p:spPr>
        <p:txBody>
          <a:bodyPr>
            <a:normAutofit/>
          </a:bodyPr>
          <a:lstStyle/>
          <a:p>
            <a:r>
              <a:rPr lang="en-GB" sz="3200" dirty="0">
                <a:solidFill>
                  <a:schemeClr val="bg1"/>
                </a:solidFill>
              </a:rPr>
              <a:t>Annual Reviews – Who does what?</a:t>
            </a:r>
          </a:p>
        </p:txBody>
      </p:sp>
      <p:sp>
        <p:nvSpPr>
          <p:cNvPr id="3" name="Content Placeholder 2">
            <a:extLst>
              <a:ext uri="{FF2B5EF4-FFF2-40B4-BE49-F238E27FC236}">
                <a16:creationId xmlns:a16="http://schemas.microsoft.com/office/drawing/2014/main" id="{96B8A9C3-E2C6-B58F-5E6D-0F091AC1C9BC}"/>
              </a:ext>
            </a:extLst>
          </p:cNvPr>
          <p:cNvSpPr>
            <a:spLocks noGrp="1"/>
          </p:cNvSpPr>
          <p:nvPr>
            <p:ph idx="1"/>
          </p:nvPr>
        </p:nvSpPr>
        <p:spPr/>
        <p:txBody>
          <a:bodyPr>
            <a:normAutofit fontScale="85000" lnSpcReduction="20000"/>
          </a:bodyPr>
          <a:lstStyle/>
          <a:p>
            <a:pPr marL="0" indent="0" algn="just">
              <a:buNone/>
            </a:pPr>
            <a:r>
              <a:rPr lang="en-GB" sz="1800" b="1" u="sng" dirty="0">
                <a:solidFill>
                  <a:schemeClr val="bg1"/>
                </a:solidFill>
                <a:effectLst/>
                <a:latin typeface="Arial" panose="020B0604020202020204" pitchFamily="34" charset="0"/>
                <a:ea typeface="Times New Roman" panose="02020603050405020304" pitchFamily="18" charset="0"/>
              </a:rPr>
              <a:t>Schools’ responsibilities</a:t>
            </a:r>
            <a:endParaRPr lang="en-GB" sz="1800" dirty="0">
              <a:solidFill>
                <a:schemeClr val="bg1"/>
              </a:solidFill>
              <a:effectLst/>
              <a:latin typeface="Times New Roman" panose="02020603050405020304" pitchFamily="18" charset="0"/>
              <a:ea typeface="Times New Roman" panose="02020603050405020304" pitchFamily="18" charset="0"/>
            </a:endParaRPr>
          </a:p>
          <a:p>
            <a:pPr algn="just"/>
            <a:endParaRPr lang="en-GB" sz="1800" dirty="0">
              <a:solidFill>
                <a:schemeClr val="bg1"/>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1800" dirty="0">
                <a:solidFill>
                  <a:schemeClr val="bg1"/>
                </a:solidFill>
                <a:effectLst/>
                <a:latin typeface="Arial" panose="020B0604020202020204" pitchFamily="34" charset="0"/>
                <a:ea typeface="Times New Roman" panose="02020603050405020304" pitchFamily="18" charset="0"/>
              </a:rPr>
              <a:t>The child’s parents or young person, a representative of the school or other institution attended, a local authority SEN officer , a health service representative and a local authority social care representative </a:t>
            </a:r>
            <a:r>
              <a:rPr lang="en-GB" sz="1800" b="1" dirty="0">
                <a:solidFill>
                  <a:schemeClr val="bg1"/>
                </a:solidFill>
                <a:effectLst/>
                <a:latin typeface="Arial" panose="020B0604020202020204" pitchFamily="34" charset="0"/>
                <a:ea typeface="Times New Roman" panose="02020603050405020304" pitchFamily="18" charset="0"/>
              </a:rPr>
              <a:t>must be invited and given at least two weeks’ notice of the date of the meeting.</a:t>
            </a:r>
            <a:r>
              <a:rPr lang="en-GB" sz="1800" dirty="0">
                <a:solidFill>
                  <a:schemeClr val="bg1"/>
                </a:solidFill>
                <a:effectLst/>
                <a:latin typeface="Arial" panose="020B0604020202020204" pitchFamily="34" charset="0"/>
                <a:ea typeface="Times New Roman" panose="02020603050405020304" pitchFamily="18" charset="0"/>
              </a:rPr>
              <a:t> Other individuals relevant to the review should also be invited, including youth offending teams and job coaches where relevant. </a:t>
            </a:r>
            <a:endParaRPr lang="en-GB" sz="1800" dirty="0">
              <a:solidFill>
                <a:schemeClr val="bg1"/>
              </a:solidFill>
              <a:effectLst/>
              <a:latin typeface="Times New Roman" panose="02020603050405020304" pitchFamily="18" charset="0"/>
              <a:ea typeface="Times New Roman" panose="02020603050405020304" pitchFamily="18" charset="0"/>
            </a:endParaRPr>
          </a:p>
          <a:p>
            <a:pPr marL="474345" indent="0" algn="just">
              <a:buNone/>
            </a:pPr>
            <a:r>
              <a:rPr lang="en-GB" sz="1800" dirty="0">
                <a:solidFill>
                  <a:schemeClr val="bg1"/>
                </a:solidFill>
                <a:effectLst/>
                <a:latin typeface="Arial" panose="020B0604020202020204" pitchFamily="34" charset="0"/>
                <a:ea typeface="Times New Roman" panose="02020603050405020304" pitchFamily="18" charset="0"/>
              </a:rPr>
              <a:t> </a:t>
            </a:r>
            <a:endParaRPr lang="en-GB" sz="1800" dirty="0">
              <a:solidFill>
                <a:schemeClr val="bg1"/>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1800" dirty="0">
                <a:solidFill>
                  <a:schemeClr val="bg1"/>
                </a:solidFill>
                <a:effectLst/>
                <a:latin typeface="Arial" panose="020B0604020202020204" pitchFamily="34" charset="0"/>
                <a:ea typeface="Times New Roman" panose="02020603050405020304" pitchFamily="18" charset="0"/>
              </a:rPr>
              <a:t>The school must seek advice and information about the child or young person prior to the meeting from all parties invited, and </a:t>
            </a:r>
            <a:r>
              <a:rPr lang="en-GB" sz="1800" b="1" dirty="0">
                <a:solidFill>
                  <a:schemeClr val="bg1"/>
                </a:solidFill>
                <a:effectLst/>
                <a:latin typeface="Arial" panose="020B0604020202020204" pitchFamily="34" charset="0"/>
                <a:ea typeface="Times New Roman" panose="02020603050405020304" pitchFamily="18" charset="0"/>
              </a:rPr>
              <a:t>send any advice and information gathered to all those invited at least two weeks before the meeting. </a:t>
            </a:r>
            <a:endParaRPr lang="en-GB" sz="1800" dirty="0">
              <a:solidFill>
                <a:schemeClr val="bg1"/>
              </a:solidFill>
              <a:effectLst/>
              <a:latin typeface="Times New Roman" panose="02020603050405020304" pitchFamily="18" charset="0"/>
              <a:ea typeface="Times New Roman" panose="02020603050405020304" pitchFamily="18" charset="0"/>
            </a:endParaRPr>
          </a:p>
          <a:p>
            <a:pPr marL="474345" indent="0" algn="just">
              <a:buNone/>
            </a:pPr>
            <a:r>
              <a:rPr lang="en-GB" sz="1800" b="1" dirty="0">
                <a:solidFill>
                  <a:schemeClr val="bg1"/>
                </a:solidFill>
                <a:effectLst/>
                <a:latin typeface="Arial" panose="020B0604020202020204" pitchFamily="34" charset="0"/>
                <a:ea typeface="Times New Roman" panose="02020603050405020304" pitchFamily="18" charset="0"/>
              </a:rPr>
              <a:t> </a:t>
            </a:r>
            <a:endParaRPr lang="en-GB" sz="1800" dirty="0">
              <a:solidFill>
                <a:schemeClr val="bg1"/>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1800" dirty="0">
                <a:solidFill>
                  <a:schemeClr val="bg1"/>
                </a:solidFill>
                <a:effectLst/>
                <a:latin typeface="Arial" panose="020B0604020202020204" pitchFamily="34" charset="0"/>
                <a:ea typeface="Times New Roman" panose="02020603050405020304" pitchFamily="18" charset="0"/>
              </a:rPr>
              <a:t>The meeting must focus on the child or young person’s progress towards achieving the outcomes specified in the EHC plan, and on what changes might need to be made to the support that is provided to help them to achieve those outcomes, or whether changes are needed to the outcomes themselves. Children, parents and young people should be supported to engage fully in the review meeting.</a:t>
            </a:r>
            <a:endParaRPr lang="en-GB" sz="1800" dirty="0">
              <a:solidFill>
                <a:schemeClr val="bg1"/>
              </a:solidFill>
              <a:effectLst/>
              <a:latin typeface="Times New Roman" panose="02020603050405020304" pitchFamily="18" charset="0"/>
              <a:ea typeface="Times New Roman" panose="02020603050405020304" pitchFamily="18" charset="0"/>
            </a:endParaRPr>
          </a:p>
          <a:p>
            <a:pPr algn="just"/>
            <a:endParaRPr lang="en-GB" sz="1800" dirty="0">
              <a:solidFill>
                <a:schemeClr val="bg1"/>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1800" b="1" dirty="0">
                <a:solidFill>
                  <a:schemeClr val="bg1"/>
                </a:solidFill>
                <a:effectLst/>
                <a:latin typeface="Arial" panose="020B0604020202020204" pitchFamily="34" charset="0"/>
                <a:ea typeface="Times New Roman" panose="02020603050405020304" pitchFamily="18" charset="0"/>
              </a:rPr>
              <a:t>The school must prepare and send a report of the meeting to everyone invited within two weeks of the date of the meeting.</a:t>
            </a:r>
            <a:r>
              <a:rPr lang="en-GB" sz="1800" dirty="0">
                <a:solidFill>
                  <a:schemeClr val="bg1"/>
                </a:solidFill>
                <a:effectLst/>
                <a:latin typeface="Arial" panose="020B0604020202020204" pitchFamily="34" charset="0"/>
                <a:ea typeface="Times New Roman" panose="02020603050405020304" pitchFamily="18" charset="0"/>
              </a:rPr>
              <a:t> The report must set out recommendations for any amendments required to the EHC plan and should refer to any differences between the school, parents, professionals or other institution’s recommendations at the meeting.</a:t>
            </a:r>
            <a:endParaRPr lang="en-GB" sz="1800" dirty="0">
              <a:solidFill>
                <a:schemeClr val="bg1"/>
              </a:solidFill>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4273724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54C33-DD45-0114-EAA5-EB8EB1308F8D}"/>
              </a:ext>
            </a:extLst>
          </p:cNvPr>
          <p:cNvSpPr>
            <a:spLocks noGrp="1"/>
          </p:cNvSpPr>
          <p:nvPr>
            <p:ph type="title"/>
          </p:nvPr>
        </p:nvSpPr>
        <p:spPr>
          <a:xfrm>
            <a:off x="-980" y="141621"/>
            <a:ext cx="7128792" cy="1180431"/>
          </a:xfrm>
        </p:spPr>
        <p:txBody>
          <a:bodyPr>
            <a:normAutofit fontScale="90000"/>
          </a:bodyPr>
          <a:lstStyle/>
          <a:p>
            <a:r>
              <a:rPr lang="en-GB" sz="3600" dirty="0">
                <a:solidFill>
                  <a:schemeClr val="bg1"/>
                </a:solidFill>
              </a:rPr>
              <a:t>Annual Reviews – Who does what?</a:t>
            </a:r>
            <a:endParaRPr lang="en-GB" sz="3600" dirty="0"/>
          </a:p>
        </p:txBody>
      </p:sp>
      <p:sp>
        <p:nvSpPr>
          <p:cNvPr id="3" name="Content Placeholder 2">
            <a:extLst>
              <a:ext uri="{FF2B5EF4-FFF2-40B4-BE49-F238E27FC236}">
                <a16:creationId xmlns:a16="http://schemas.microsoft.com/office/drawing/2014/main" id="{A54AA380-1AD1-2043-5F6B-DED54E620011}"/>
              </a:ext>
            </a:extLst>
          </p:cNvPr>
          <p:cNvSpPr>
            <a:spLocks noGrp="1"/>
          </p:cNvSpPr>
          <p:nvPr>
            <p:ph idx="1"/>
          </p:nvPr>
        </p:nvSpPr>
        <p:spPr/>
        <p:txBody>
          <a:bodyPr/>
          <a:lstStyle/>
          <a:p>
            <a:pPr marL="0" indent="0" algn="just">
              <a:buNone/>
            </a:pPr>
            <a:r>
              <a:rPr lang="en-GB" sz="1800" b="1" u="sng" dirty="0">
                <a:solidFill>
                  <a:schemeClr val="bg1"/>
                </a:solidFill>
                <a:effectLst/>
                <a:latin typeface="Arial" panose="020B0604020202020204" pitchFamily="34" charset="0"/>
                <a:ea typeface="Times New Roman" panose="02020603050405020304" pitchFamily="18" charset="0"/>
              </a:rPr>
              <a:t>LA Responsibilities</a:t>
            </a:r>
            <a:endParaRPr lang="en-GB" sz="1800" dirty="0">
              <a:solidFill>
                <a:schemeClr val="bg1"/>
              </a:solidFill>
              <a:effectLst/>
              <a:latin typeface="Times New Roman" panose="02020603050405020304" pitchFamily="18" charset="0"/>
              <a:ea typeface="Times New Roman" panose="02020603050405020304" pitchFamily="18" charset="0"/>
            </a:endParaRPr>
          </a:p>
          <a:p>
            <a:pPr marL="0" indent="0" algn="just">
              <a:buNone/>
            </a:pPr>
            <a:r>
              <a:rPr lang="en-GB" sz="1800" i="1" dirty="0">
                <a:solidFill>
                  <a:schemeClr val="bg1"/>
                </a:solidFill>
                <a:effectLst/>
                <a:latin typeface="Arial" panose="020B0604020202020204" pitchFamily="34" charset="0"/>
                <a:ea typeface="Times New Roman" panose="02020603050405020304" pitchFamily="18" charset="0"/>
              </a:rPr>
              <a:t> </a:t>
            </a:r>
            <a:endParaRPr lang="en-GB" sz="1800" dirty="0">
              <a:solidFill>
                <a:schemeClr val="bg1"/>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1800" b="1" dirty="0">
                <a:solidFill>
                  <a:schemeClr val="bg1"/>
                </a:solidFill>
                <a:effectLst/>
                <a:latin typeface="Arial" panose="020B0604020202020204" pitchFamily="34" charset="0"/>
                <a:ea typeface="Times New Roman" panose="02020603050405020304" pitchFamily="18" charset="0"/>
              </a:rPr>
              <a:t>Within four weeks of the review meeting</a:t>
            </a:r>
            <a:r>
              <a:rPr lang="en-GB" sz="1800" dirty="0">
                <a:solidFill>
                  <a:schemeClr val="bg1"/>
                </a:solidFill>
                <a:effectLst/>
                <a:latin typeface="Arial" panose="020B0604020202020204" pitchFamily="34" charset="0"/>
                <a:ea typeface="Times New Roman" panose="02020603050405020304" pitchFamily="18" charset="0"/>
              </a:rPr>
              <a:t>, the LA must decide whether it proposes to maintain the EHC plan as it is, amend it, or cease to maintain the plan.  They must then notify the child’s parent, young person and the school or other institution attended. </a:t>
            </a:r>
            <a:endParaRPr lang="en-GB" sz="1800" dirty="0">
              <a:solidFill>
                <a:schemeClr val="bg1"/>
              </a:solidFill>
              <a:effectLst/>
              <a:latin typeface="Times New Roman" panose="02020603050405020304" pitchFamily="18" charset="0"/>
              <a:ea typeface="Times New Roman" panose="02020603050405020304" pitchFamily="18" charset="0"/>
            </a:endParaRPr>
          </a:p>
          <a:p>
            <a:pPr marL="0" indent="0" algn="just">
              <a:buNone/>
            </a:pPr>
            <a:r>
              <a:rPr lang="en-GB" sz="1800" dirty="0">
                <a:solidFill>
                  <a:schemeClr val="bg1"/>
                </a:solidFill>
                <a:effectLst/>
                <a:latin typeface="Arial" panose="020B0604020202020204" pitchFamily="34" charset="0"/>
                <a:ea typeface="Times New Roman" panose="02020603050405020304" pitchFamily="18" charset="0"/>
              </a:rPr>
              <a:t> </a:t>
            </a:r>
            <a:endParaRPr lang="en-GB" sz="1800" dirty="0">
              <a:solidFill>
                <a:schemeClr val="bg1"/>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1800" dirty="0">
                <a:solidFill>
                  <a:schemeClr val="bg1"/>
                </a:solidFill>
                <a:effectLst/>
                <a:latin typeface="Arial" panose="020B0604020202020204" pitchFamily="34" charset="0"/>
                <a:ea typeface="Times New Roman" panose="02020603050405020304" pitchFamily="18" charset="0"/>
              </a:rPr>
              <a:t>If the LA decides to make amendments, it must issue the amended EHC Plan as quickly as possible, </a:t>
            </a:r>
            <a:r>
              <a:rPr lang="en-GB" sz="1800" b="1" dirty="0">
                <a:solidFill>
                  <a:schemeClr val="bg1"/>
                </a:solidFill>
                <a:effectLst/>
                <a:latin typeface="Arial" panose="020B0604020202020204" pitchFamily="34" charset="0"/>
                <a:ea typeface="Times New Roman" panose="02020603050405020304" pitchFamily="18" charset="0"/>
              </a:rPr>
              <a:t>but within 8 weeks of the original amendment notice.</a:t>
            </a:r>
            <a:endParaRPr lang="en-GB" sz="1800" dirty="0">
              <a:solidFill>
                <a:schemeClr val="bg1"/>
              </a:solidFill>
              <a:effectLst/>
              <a:latin typeface="Times New Roman" panose="02020603050405020304" pitchFamily="18" charset="0"/>
              <a:ea typeface="Times New Roman" panose="02020603050405020304" pitchFamily="18" charset="0"/>
            </a:endParaRPr>
          </a:p>
          <a:p>
            <a:pPr marL="457200"/>
            <a:endParaRPr lang="en-GB" sz="1800" dirty="0">
              <a:solidFill>
                <a:schemeClr val="bg1"/>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1800" dirty="0">
                <a:solidFill>
                  <a:schemeClr val="bg1"/>
                </a:solidFill>
                <a:effectLst/>
                <a:latin typeface="Arial" panose="020B0604020202020204" pitchFamily="34" charset="0"/>
                <a:ea typeface="Times New Roman" panose="02020603050405020304" pitchFamily="18" charset="0"/>
              </a:rPr>
              <a:t>The annual review process </a:t>
            </a:r>
            <a:r>
              <a:rPr lang="en-GB" sz="1800" b="1" dirty="0">
                <a:solidFill>
                  <a:schemeClr val="bg1"/>
                </a:solidFill>
                <a:effectLst/>
                <a:latin typeface="Arial" panose="020B0604020202020204" pitchFamily="34" charset="0"/>
                <a:ea typeface="Times New Roman" panose="02020603050405020304" pitchFamily="18" charset="0"/>
              </a:rPr>
              <a:t>must be concluded within a year </a:t>
            </a:r>
            <a:r>
              <a:rPr lang="en-GB" sz="1800" dirty="0">
                <a:solidFill>
                  <a:schemeClr val="bg1"/>
                </a:solidFill>
                <a:effectLst/>
                <a:latin typeface="Arial" panose="020B0604020202020204" pitchFamily="34" charset="0"/>
                <a:ea typeface="Times New Roman" panose="02020603050405020304" pitchFamily="18" charset="0"/>
              </a:rPr>
              <a:t>of when the first EHC Plan was issued or when the last annual review took place.</a:t>
            </a:r>
            <a:endParaRPr lang="en-GB" sz="1800" dirty="0">
              <a:solidFill>
                <a:schemeClr val="bg1"/>
              </a:solidFill>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890280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F004-760F-A59D-066E-83CD67AA3921}"/>
              </a:ext>
            </a:extLst>
          </p:cNvPr>
          <p:cNvSpPr>
            <a:spLocks noGrp="1"/>
          </p:cNvSpPr>
          <p:nvPr>
            <p:ph type="title"/>
          </p:nvPr>
        </p:nvSpPr>
        <p:spPr/>
        <p:txBody>
          <a:bodyPr/>
          <a:lstStyle/>
          <a:p>
            <a:endParaRPr lang="en-GB" dirty="0"/>
          </a:p>
        </p:txBody>
      </p:sp>
      <p:sp>
        <p:nvSpPr>
          <p:cNvPr id="9" name="Content Placeholder 8">
            <a:extLst>
              <a:ext uri="{FF2B5EF4-FFF2-40B4-BE49-F238E27FC236}">
                <a16:creationId xmlns:a16="http://schemas.microsoft.com/office/drawing/2014/main" id="{9C8E1AE7-2F30-84F7-9F37-111819DA8876}"/>
              </a:ext>
            </a:extLst>
          </p:cNvPr>
          <p:cNvSpPr>
            <a:spLocks noGrp="1"/>
          </p:cNvSpPr>
          <p:nvPr>
            <p:ph idx="1"/>
          </p:nvPr>
        </p:nvSpPr>
        <p:spPr/>
        <p:txBody>
          <a:bodyPr/>
          <a:lstStyle/>
          <a:p>
            <a:endParaRPr lang="en-GB"/>
          </a:p>
        </p:txBody>
      </p:sp>
      <p:pic>
        <p:nvPicPr>
          <p:cNvPr id="11" name="Picture 10">
            <a:extLst>
              <a:ext uri="{FF2B5EF4-FFF2-40B4-BE49-F238E27FC236}">
                <a16:creationId xmlns:a16="http://schemas.microsoft.com/office/drawing/2014/main" id="{E6187705-C39C-677C-39FB-2408A9471076}"/>
              </a:ext>
            </a:extLst>
          </p:cNvPr>
          <p:cNvPicPr>
            <a:picLocks noChangeAspect="1"/>
          </p:cNvPicPr>
          <p:nvPr/>
        </p:nvPicPr>
        <p:blipFill>
          <a:blip r:embed="rId2"/>
          <a:stretch>
            <a:fillRect/>
          </a:stretch>
        </p:blipFill>
        <p:spPr>
          <a:xfrm>
            <a:off x="0" y="980728"/>
            <a:ext cx="9144000" cy="5055653"/>
          </a:xfrm>
          <a:prstGeom prst="rect">
            <a:avLst/>
          </a:prstGeom>
        </p:spPr>
      </p:pic>
    </p:spTree>
    <p:extLst>
      <p:ext uri="{BB962C8B-B14F-4D97-AF65-F5344CB8AC3E}">
        <p14:creationId xmlns:p14="http://schemas.microsoft.com/office/powerpoint/2010/main" val="2568005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3BC4C-0060-E4DA-15A6-C8F826C5EE00}"/>
              </a:ext>
            </a:extLst>
          </p:cNvPr>
          <p:cNvSpPr>
            <a:spLocks noGrp="1"/>
          </p:cNvSpPr>
          <p:nvPr>
            <p:ph type="title"/>
          </p:nvPr>
        </p:nvSpPr>
        <p:spPr>
          <a:xfrm>
            <a:off x="0" y="260648"/>
            <a:ext cx="7380312" cy="1143000"/>
          </a:xfrm>
        </p:spPr>
        <p:txBody>
          <a:bodyPr>
            <a:noAutofit/>
          </a:bodyPr>
          <a:lstStyle/>
          <a:p>
            <a:r>
              <a:rPr lang="en-GB" sz="2800" u="sng" dirty="0">
                <a:solidFill>
                  <a:schemeClr val="bg1"/>
                </a:solidFill>
              </a:rPr>
              <a:t>What is the LA doing to improve annual review practice?</a:t>
            </a:r>
          </a:p>
        </p:txBody>
      </p:sp>
      <p:sp>
        <p:nvSpPr>
          <p:cNvPr id="3" name="Content Placeholder 2">
            <a:extLst>
              <a:ext uri="{FF2B5EF4-FFF2-40B4-BE49-F238E27FC236}">
                <a16:creationId xmlns:a16="http://schemas.microsoft.com/office/drawing/2014/main" id="{26F53F48-2CD0-FB95-433D-2682F8F4A6B6}"/>
              </a:ext>
            </a:extLst>
          </p:cNvPr>
          <p:cNvSpPr>
            <a:spLocks noGrp="1"/>
          </p:cNvSpPr>
          <p:nvPr>
            <p:ph idx="1"/>
          </p:nvPr>
        </p:nvSpPr>
        <p:spPr/>
        <p:txBody>
          <a:bodyPr>
            <a:normAutofit fontScale="92500" lnSpcReduction="20000"/>
          </a:bodyPr>
          <a:lstStyle/>
          <a:p>
            <a:r>
              <a:rPr lang="en-GB" sz="2400" dirty="0">
                <a:solidFill>
                  <a:schemeClr val="bg1"/>
                </a:solidFill>
              </a:rPr>
              <a:t>Rebalanced EHC coordinators caseloads to support the delivery of timely and quality statutory casework</a:t>
            </a:r>
          </a:p>
          <a:p>
            <a:r>
              <a:rPr lang="en-GB" sz="2400" dirty="0">
                <a:solidFill>
                  <a:schemeClr val="bg1"/>
                </a:solidFill>
              </a:rPr>
              <a:t>Appointed an EHC Annual Review coordinator to support the proactive coordination of reviews with education settings</a:t>
            </a:r>
          </a:p>
          <a:p>
            <a:r>
              <a:rPr lang="en-GB" sz="2400" dirty="0">
                <a:solidFill>
                  <a:schemeClr val="bg1"/>
                </a:solidFill>
              </a:rPr>
              <a:t>Invested in a case management system to support statutory casework</a:t>
            </a:r>
          </a:p>
          <a:p>
            <a:r>
              <a:rPr lang="en-GB" sz="2400" dirty="0">
                <a:solidFill>
                  <a:schemeClr val="bg1"/>
                </a:solidFill>
              </a:rPr>
              <a:t>Developed a suite of performance management reports to support the proactive management of statutory casework, including annual reviews.</a:t>
            </a:r>
          </a:p>
          <a:p>
            <a:r>
              <a:rPr lang="en-GB" sz="2400" dirty="0">
                <a:solidFill>
                  <a:schemeClr val="bg1"/>
                </a:solidFill>
              </a:rPr>
              <a:t>Develop annual review guidance for schools - </a:t>
            </a:r>
            <a:r>
              <a:rPr lang="en-GB" sz="2400" dirty="0">
                <a:hlinkClick r:id="rId2"/>
              </a:rPr>
              <a:t>Annual reviews for EHCPs | London Borough of Hammersmith &amp; Fulham (lbhf.gov.uk)</a:t>
            </a:r>
            <a:endParaRPr lang="en-GB" sz="2400" dirty="0"/>
          </a:p>
          <a:p>
            <a:r>
              <a:rPr lang="en-GB" sz="2400" dirty="0">
                <a:solidFill>
                  <a:schemeClr val="bg1"/>
                </a:solidFill>
              </a:rPr>
              <a:t>Placing an auto-reply message on the AR inbox (this will be live from Monday!)</a:t>
            </a:r>
          </a:p>
        </p:txBody>
      </p:sp>
    </p:spTree>
    <p:extLst>
      <p:ext uri="{BB962C8B-B14F-4D97-AF65-F5344CB8AC3E}">
        <p14:creationId xmlns:p14="http://schemas.microsoft.com/office/powerpoint/2010/main" val="3780017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9D7B5-EA16-5244-1DFA-8F14A9803316}"/>
              </a:ext>
            </a:extLst>
          </p:cNvPr>
          <p:cNvSpPr>
            <a:spLocks noGrp="1"/>
          </p:cNvSpPr>
          <p:nvPr>
            <p:ph type="title"/>
          </p:nvPr>
        </p:nvSpPr>
        <p:spPr>
          <a:xfrm>
            <a:off x="-324544" y="260648"/>
            <a:ext cx="8229600" cy="1143000"/>
          </a:xfrm>
        </p:spPr>
        <p:txBody>
          <a:bodyPr>
            <a:normAutofit/>
          </a:bodyPr>
          <a:lstStyle/>
          <a:p>
            <a:r>
              <a:rPr lang="en-GB" sz="2800" u="sng" dirty="0">
                <a:solidFill>
                  <a:schemeClr val="bg1"/>
                </a:solidFill>
              </a:rPr>
              <a:t>Annual Reviews – top tips</a:t>
            </a:r>
          </a:p>
        </p:txBody>
      </p:sp>
      <p:sp>
        <p:nvSpPr>
          <p:cNvPr id="3" name="Content Placeholder 2">
            <a:extLst>
              <a:ext uri="{FF2B5EF4-FFF2-40B4-BE49-F238E27FC236}">
                <a16:creationId xmlns:a16="http://schemas.microsoft.com/office/drawing/2014/main" id="{D7F50649-3B85-6A71-EBAD-592D134F0B32}"/>
              </a:ext>
            </a:extLst>
          </p:cNvPr>
          <p:cNvSpPr>
            <a:spLocks noGrp="1"/>
          </p:cNvSpPr>
          <p:nvPr>
            <p:ph idx="1"/>
          </p:nvPr>
        </p:nvSpPr>
        <p:spPr/>
        <p:txBody>
          <a:bodyPr>
            <a:normAutofit fontScale="92500" lnSpcReduction="20000"/>
          </a:bodyPr>
          <a:lstStyle/>
          <a:p>
            <a:r>
              <a:rPr lang="en-GB" sz="2000" dirty="0">
                <a:solidFill>
                  <a:schemeClr val="bg1"/>
                </a:solidFill>
              </a:rPr>
              <a:t>SEND COP - 9.193 - EHC plans are not expected to be amended on a very frequent basis.</a:t>
            </a:r>
          </a:p>
          <a:p>
            <a:pPr marL="0" indent="0">
              <a:buNone/>
            </a:pPr>
            <a:endParaRPr lang="en-GB" sz="2000" dirty="0">
              <a:solidFill>
                <a:schemeClr val="bg1"/>
              </a:solidFill>
            </a:endParaRPr>
          </a:p>
          <a:p>
            <a:r>
              <a:rPr lang="en-GB" sz="2000" dirty="0">
                <a:solidFill>
                  <a:schemeClr val="bg1"/>
                </a:solidFill>
              </a:rPr>
              <a:t>The annual process is only concluded once the LA has issued a decision on the annual review (4 weeks after the review meeting). This means the annual review meeting must take place by the 11</a:t>
            </a:r>
            <a:r>
              <a:rPr lang="en-GB" sz="2000" baseline="30000" dirty="0">
                <a:solidFill>
                  <a:schemeClr val="bg1"/>
                </a:solidFill>
              </a:rPr>
              <a:t>th</a:t>
            </a:r>
            <a:r>
              <a:rPr lang="en-GB" sz="2000" dirty="0">
                <a:solidFill>
                  <a:schemeClr val="bg1"/>
                </a:solidFill>
              </a:rPr>
              <a:t> month (at the latest) so that the LA can confirm the decision.</a:t>
            </a:r>
          </a:p>
          <a:p>
            <a:pPr marL="0" indent="0">
              <a:buNone/>
            </a:pPr>
            <a:endParaRPr lang="en-GB" sz="2000" dirty="0">
              <a:solidFill>
                <a:schemeClr val="bg1"/>
              </a:solidFill>
            </a:endParaRPr>
          </a:p>
          <a:p>
            <a:r>
              <a:rPr lang="en-GB" sz="2000" dirty="0">
                <a:solidFill>
                  <a:schemeClr val="bg1"/>
                </a:solidFill>
              </a:rPr>
              <a:t>If you need to bring forward an annual review because of significant concerns regarding a C/YP we would recommend using the term </a:t>
            </a:r>
            <a:r>
              <a:rPr lang="en-GB" sz="2000" b="1" u="sng" dirty="0">
                <a:solidFill>
                  <a:schemeClr val="bg1"/>
                </a:solidFill>
              </a:rPr>
              <a:t>early</a:t>
            </a:r>
            <a:r>
              <a:rPr lang="en-GB" sz="2000" dirty="0">
                <a:solidFill>
                  <a:schemeClr val="bg1"/>
                </a:solidFill>
              </a:rPr>
              <a:t> review rather an emergency review. In these cases the normal statutory process must be followed – </a:t>
            </a:r>
            <a:r>
              <a:rPr lang="en-GB" sz="2000" dirty="0" err="1">
                <a:solidFill>
                  <a:schemeClr val="bg1"/>
                </a:solidFill>
              </a:rPr>
              <a:t>i.e</a:t>
            </a:r>
            <a:r>
              <a:rPr lang="en-GB" sz="2000" dirty="0">
                <a:solidFill>
                  <a:schemeClr val="bg1"/>
                </a:solidFill>
              </a:rPr>
              <a:t>  2 weeks' notice and gathering of relevant information prior to the annual review.</a:t>
            </a:r>
          </a:p>
          <a:p>
            <a:endParaRPr lang="en-GB" sz="2000" dirty="0">
              <a:solidFill>
                <a:schemeClr val="bg1"/>
              </a:solidFill>
            </a:endParaRPr>
          </a:p>
          <a:p>
            <a:r>
              <a:rPr lang="en-GB" sz="2000" dirty="0">
                <a:solidFill>
                  <a:schemeClr val="bg1"/>
                </a:solidFill>
              </a:rPr>
              <a:t>The annual review is a review of the EHC Plan. This should be the focal point of the discussion and should be referenced and discussed as part of the meeting.</a:t>
            </a:r>
          </a:p>
        </p:txBody>
      </p:sp>
    </p:spTree>
    <p:extLst>
      <p:ext uri="{BB962C8B-B14F-4D97-AF65-F5344CB8AC3E}">
        <p14:creationId xmlns:p14="http://schemas.microsoft.com/office/powerpoint/2010/main" val="762257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F98F9-4F32-F351-B570-7D6466E178F1}"/>
              </a:ext>
            </a:extLst>
          </p:cNvPr>
          <p:cNvSpPr>
            <a:spLocks noGrp="1"/>
          </p:cNvSpPr>
          <p:nvPr>
            <p:ph type="title"/>
          </p:nvPr>
        </p:nvSpPr>
        <p:spPr>
          <a:xfrm>
            <a:off x="107504" y="332656"/>
            <a:ext cx="8229600" cy="1143000"/>
          </a:xfrm>
        </p:spPr>
        <p:txBody>
          <a:bodyPr>
            <a:normAutofit/>
          </a:bodyPr>
          <a:lstStyle/>
          <a:p>
            <a:r>
              <a:rPr lang="en-GB" sz="2800" u="sng" dirty="0">
                <a:solidFill>
                  <a:schemeClr val="bg1"/>
                </a:solidFill>
              </a:rPr>
              <a:t>Annual Reviews – top tips</a:t>
            </a:r>
            <a:endParaRPr lang="en-GB" sz="2800" dirty="0"/>
          </a:p>
        </p:txBody>
      </p:sp>
      <p:sp>
        <p:nvSpPr>
          <p:cNvPr id="3" name="Content Placeholder 2">
            <a:extLst>
              <a:ext uri="{FF2B5EF4-FFF2-40B4-BE49-F238E27FC236}">
                <a16:creationId xmlns:a16="http://schemas.microsoft.com/office/drawing/2014/main" id="{3B1D7F0A-4CE6-6F24-C829-F372A77E912F}"/>
              </a:ext>
            </a:extLst>
          </p:cNvPr>
          <p:cNvSpPr>
            <a:spLocks noGrp="1"/>
          </p:cNvSpPr>
          <p:nvPr>
            <p:ph idx="1"/>
          </p:nvPr>
        </p:nvSpPr>
        <p:spPr/>
        <p:txBody>
          <a:bodyPr/>
          <a:lstStyle/>
          <a:p>
            <a:r>
              <a:rPr lang="en-GB" sz="1900" dirty="0">
                <a:solidFill>
                  <a:schemeClr val="bg1"/>
                </a:solidFill>
              </a:rPr>
              <a:t>It is extremely useful when you use track changes or a key to identify the changes you wish to have changed to the EHC Plan. For example – </a:t>
            </a:r>
            <a:r>
              <a:rPr lang="en-GB" sz="1900" dirty="0">
                <a:solidFill>
                  <a:schemeClr val="bg1"/>
                </a:solidFill>
                <a:latin typeface="Arial" panose="020B0604020202020204" pitchFamily="34" charset="0"/>
                <a:cs typeface="Times New Roman" panose="02020603050405020304" pitchFamily="18" charset="0"/>
              </a:rPr>
              <a:t>strikethrough text that should be removed from the EHC Plan and new information to be added in green.</a:t>
            </a:r>
            <a:r>
              <a:rPr lang="en-GB" sz="1900" dirty="0">
                <a:effectLst/>
                <a:latin typeface="Arial" panose="020B0604020202020204" pitchFamily="34" charset="0"/>
                <a:ea typeface="Arial" panose="020B0604020202020204" pitchFamily="34" charset="0"/>
                <a:cs typeface="Times New Roman" panose="02020603050405020304" pitchFamily="18" charset="0"/>
              </a:rPr>
              <a:t> </a:t>
            </a:r>
            <a:r>
              <a:rPr lang="en-GB" sz="1800" dirty="0">
                <a:effectLst/>
                <a:latin typeface="Arial" panose="020B0604020202020204" pitchFamily="34" charset="0"/>
                <a:ea typeface="Arial" panose="020B0604020202020204" pitchFamily="34" charset="0"/>
                <a:cs typeface="Times New Roman" panose="02020603050405020304" pitchFamily="18" charset="0"/>
              </a:rPr>
              <a:t>which require amendment</a:t>
            </a:r>
          </a:p>
          <a:p>
            <a:pPr marL="342900" lvl="0" indent="-342900">
              <a:buFont typeface="Symbol" panose="05050102010706020507" pitchFamily="18" charset="2"/>
              <a:buChar char=""/>
            </a:pPr>
            <a:r>
              <a:rPr lang="en-GB" sz="1800" dirty="0">
                <a:effectLst/>
                <a:latin typeface="Arial" panose="020B0604020202020204" pitchFamily="34" charset="0"/>
                <a:ea typeface="Arial" panose="020B0604020202020204" pitchFamily="34" charset="0"/>
                <a:cs typeface="Times New Roman" panose="02020603050405020304" pitchFamily="18" charset="0"/>
              </a:rPr>
              <a:t>Add new parts</a:t>
            </a:r>
            <a:endParaRPr lang="en-GB" dirty="0">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498887488"/>
      </p:ext>
    </p:extLst>
  </p:cSld>
  <p:clrMapOvr>
    <a:masterClrMapping/>
  </p:clrMapOvr>
</p:sld>
</file>

<file path=ppt/theme/theme1.xml><?xml version="1.0" encoding="utf-8"?>
<a:theme xmlns:a="http://schemas.openxmlformats.org/drawingml/2006/main" name="HF theme">
  <a:themeElements>
    <a:clrScheme name="R.B.K.C. Corporate">
      <a:dk1>
        <a:srgbClr val="000000"/>
      </a:dk1>
      <a:lt1>
        <a:srgbClr val="FFFFFF"/>
      </a:lt1>
      <a:dk2>
        <a:srgbClr val="00209F"/>
      </a:dk2>
      <a:lt2>
        <a:srgbClr val="FFFFFF"/>
      </a:lt2>
      <a:accent1>
        <a:srgbClr val="00209F"/>
      </a:accent1>
      <a:accent2>
        <a:srgbClr val="96004B"/>
      </a:accent2>
      <a:accent3>
        <a:srgbClr val="B2BC00"/>
      </a:accent3>
      <a:accent4>
        <a:srgbClr val="948DD0"/>
      </a:accent4>
      <a:accent5>
        <a:srgbClr val="32D3CB"/>
      </a:accent5>
      <a:accent6>
        <a:srgbClr val="FF7300"/>
      </a:accent6>
      <a:hlink>
        <a:srgbClr val="0000FF"/>
      </a:hlink>
      <a:folHlink>
        <a:srgbClr val="800080"/>
      </a:folHlink>
    </a:clrScheme>
    <a:fontScheme name="R.B.K.C.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F theme" id="{516FC070-6F09-4E00-868E-417BAEA7EB83}" vid="{F633711A-0F61-44AF-A194-37588E9A8579}"/>
    </a:ext>
  </a:extLst>
</a:theme>
</file>

<file path=ppt/theme/theme2.xml><?xml version="1.0" encoding="utf-8"?>
<a:theme xmlns:a="http://schemas.openxmlformats.org/drawingml/2006/main" name="Office Theme">
  <a:themeElements>
    <a:clrScheme name="R.B.K.C. Corporate">
      <a:dk1>
        <a:srgbClr val="000000"/>
      </a:dk1>
      <a:lt1>
        <a:srgbClr val="FFFFFF"/>
      </a:lt1>
      <a:dk2>
        <a:srgbClr val="00209F"/>
      </a:dk2>
      <a:lt2>
        <a:srgbClr val="FFFFFF"/>
      </a:lt2>
      <a:accent1>
        <a:srgbClr val="00209F"/>
      </a:accent1>
      <a:accent2>
        <a:srgbClr val="96004B"/>
      </a:accent2>
      <a:accent3>
        <a:srgbClr val="B2BC00"/>
      </a:accent3>
      <a:accent4>
        <a:srgbClr val="948DD0"/>
      </a:accent4>
      <a:accent5>
        <a:srgbClr val="32D3CB"/>
      </a:accent5>
      <a:accent6>
        <a:srgbClr val="FF7300"/>
      </a:accent6>
      <a:hlink>
        <a:srgbClr val="0000FF"/>
      </a:hlink>
      <a:folHlink>
        <a:srgbClr val="800080"/>
      </a:folHlink>
    </a:clrScheme>
    <a:fontScheme name="R.B.K.C.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B.K.C. Corporate">
      <a:dk1>
        <a:srgbClr val="000000"/>
      </a:dk1>
      <a:lt1>
        <a:srgbClr val="FFFFFF"/>
      </a:lt1>
      <a:dk2>
        <a:srgbClr val="00209F"/>
      </a:dk2>
      <a:lt2>
        <a:srgbClr val="FFFFFF"/>
      </a:lt2>
      <a:accent1>
        <a:srgbClr val="00209F"/>
      </a:accent1>
      <a:accent2>
        <a:srgbClr val="96004B"/>
      </a:accent2>
      <a:accent3>
        <a:srgbClr val="B2BC00"/>
      </a:accent3>
      <a:accent4>
        <a:srgbClr val="948DD0"/>
      </a:accent4>
      <a:accent5>
        <a:srgbClr val="32D3CB"/>
      </a:accent5>
      <a:accent6>
        <a:srgbClr val="FF7300"/>
      </a:accent6>
      <a:hlink>
        <a:srgbClr val="0000FF"/>
      </a:hlink>
      <a:folHlink>
        <a:srgbClr val="800080"/>
      </a:folHlink>
    </a:clrScheme>
    <a:fontScheme name="R.B.K.C.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wic_System_Copyright xmlns="http://schemas.microsoft.com/sharepoint/v3/fields" xsi:nil="true"/>
    <ImageCreateDate xmlns="286B99CE-E0E7-4E34-821B-0A05A6E937D1" xsi:nil="true"/>
    <lcf76f155ced4ddcb4097134ff3c332f xmlns="286b99ce-e0e7-4e34-821b-0a05a6e937d1">
      <Terms xmlns="http://schemas.microsoft.com/office/infopath/2007/PartnerControls"/>
    </lcf76f155ced4ddcb4097134ff3c332f>
    <TaxCatchAll xmlns="d202d31c-686c-4115-a7b9-5cc891ed602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E2BC2738013065468BD5F8B72740961E" ma:contentTypeVersion="13" ma:contentTypeDescription="Upload an image." ma:contentTypeScope="" ma:versionID="0f771fc9f711966b84ca6c161cd0d8bf">
  <xsd:schema xmlns:xsd="http://www.w3.org/2001/XMLSchema" xmlns:xs="http://www.w3.org/2001/XMLSchema" xmlns:p="http://schemas.microsoft.com/office/2006/metadata/properties" xmlns:ns1="http://schemas.microsoft.com/sharepoint/v3" xmlns:ns2="286B99CE-E0E7-4E34-821B-0A05A6E937D1" xmlns:ns3="http://schemas.microsoft.com/sharepoint/v3/fields" xmlns:ns4="286b99ce-e0e7-4e34-821b-0a05a6e937d1" xmlns:ns5="d202d31c-686c-4115-a7b9-5cc891ed602b" targetNamespace="http://schemas.microsoft.com/office/2006/metadata/properties" ma:root="true" ma:fieldsID="1890fb5a077099ccc1f9944c4676c60a" ns1:_="" ns2:_="" ns3:_="" ns4:_="" ns5:_="">
    <xsd:import namespace="http://schemas.microsoft.com/sharepoint/v3"/>
    <xsd:import namespace="286B99CE-E0E7-4E34-821B-0A05A6E937D1"/>
    <xsd:import namespace="http://schemas.microsoft.com/sharepoint/v3/fields"/>
    <xsd:import namespace="286b99ce-e0e7-4e34-821b-0a05a6e937d1"/>
    <xsd:import namespace="d202d31c-686c-4115-a7b9-5cc891ed602b"/>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lcf76f155ced4ddcb4097134ff3c332f" minOccurs="0"/>
                <xsd:element ref="ns5: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ma:readOnly="false">
      <xsd:simpleType>
        <xsd:restriction base="dms:Unknown"/>
      </xsd:simpleType>
    </xsd:element>
    <xsd:element name="PublishingExpirationDate" ma:index="28" nillable="true" ma:displayName="Scheduling End Date" ma:description=""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86B99CE-E0E7-4E34-821B-0A05A6E937D1"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6b99ce-e0e7-4e34-821b-0a05a6e937d1" elementFormDefault="qualified">
    <xsd:import namespace="http://schemas.microsoft.com/office/2006/documentManagement/types"/>
    <xsd:import namespace="http://schemas.microsoft.com/office/infopath/2007/PartnerControls"/>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AutoTags" ma:index="31" nillable="true" ma:displayName="Tags" ma:internalName="MediaServiceAutoTags"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EventHashCode" ma:index="34" nillable="true" ma:displayName="MediaServiceEventHashCode" ma:hidden="true" ma:internalName="MediaServiceEventHashCode" ma:readOnly="true">
      <xsd:simpleType>
        <xsd:restriction base="dms:Text"/>
      </xsd:simpleType>
    </xsd:element>
    <xsd:element name="MediaServiceDateTaken" ma:index="35" nillable="true" ma:displayName="MediaServiceDateTaken" ma:hidden="true" ma:internalName="MediaServiceDateTaken" ma:readOnly="true">
      <xsd:simpleType>
        <xsd:restriction base="dms:Text"/>
      </xsd:simpleType>
    </xsd:element>
    <xsd:element name="lcf76f155ced4ddcb4097134ff3c332f" ma:index="37" nillable="true" ma:taxonomy="true" ma:internalName="lcf76f155ced4ddcb4097134ff3c332f" ma:taxonomyFieldName="MediaServiceImageTags" ma:displayName="Image Tags" ma:readOnly="false" ma:fieldId="{5cf76f15-5ced-4ddc-b409-7134ff3c332f}" ma:taxonomyMulti="true" ma:sspId="78bb61a9-1cb6-416b-8dcb-4ddbf3c41ee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202d31c-686c-4115-a7b9-5cc891ed602b" elementFormDefault="qualified">
    <xsd:import namespace="http://schemas.microsoft.com/office/2006/documentManagement/types"/>
    <xsd:import namespace="http://schemas.microsoft.com/office/infopath/2007/PartnerControls"/>
    <xsd:element name="TaxCatchAll" ma:index="38" nillable="true" ma:displayName="Taxonomy Catch All Column" ma:hidden="true" ma:list="{16d67eff-845a-4aa1-90c7-14ef7b632049}" ma:internalName="TaxCatchAll" ma:showField="CatchAllData" ma:web="b6e70e1e-c096-437f-bbe0-b0c987c0f5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B65692-2B50-426C-A4A7-AA07AE207A28}">
  <ds:schemaRefs>
    <ds:schemaRef ds:uri="http://www.w3.org/XML/1998/namespace"/>
    <ds:schemaRef ds:uri="http://schemas.microsoft.com/sharepoint/v3"/>
    <ds:schemaRef ds:uri="http://schemas.microsoft.com/sharepoint/v3/fields"/>
    <ds:schemaRef ds:uri="http://schemas.microsoft.com/office/2006/documentManagement/types"/>
    <ds:schemaRef ds:uri="286b99ce-e0e7-4e34-821b-0a05a6e937d1"/>
    <ds:schemaRef ds:uri="http://schemas.microsoft.com/office/infopath/2007/PartnerControls"/>
    <ds:schemaRef ds:uri="http://schemas.openxmlformats.org/package/2006/metadata/core-properties"/>
    <ds:schemaRef ds:uri="http://purl.org/dc/terms/"/>
    <ds:schemaRef ds:uri="http://schemas.microsoft.com/office/2006/metadata/properties"/>
    <ds:schemaRef ds:uri="d202d31c-686c-4115-a7b9-5cc891ed602b"/>
    <ds:schemaRef ds:uri="286B99CE-E0E7-4E34-821B-0A05A6E937D1"/>
    <ds:schemaRef ds:uri="http://purl.org/dc/dcmitype/"/>
    <ds:schemaRef ds:uri="http://purl.org/dc/elements/1.1/"/>
  </ds:schemaRefs>
</ds:datastoreItem>
</file>

<file path=customXml/itemProps2.xml><?xml version="1.0" encoding="utf-8"?>
<ds:datastoreItem xmlns:ds="http://schemas.openxmlformats.org/officeDocument/2006/customXml" ds:itemID="{69756E98-06F6-4089-9EA2-EAE8B2AC6CE3}">
  <ds:schemaRefs>
    <ds:schemaRef ds:uri="http://schemas.microsoft.com/sharepoint/v3/contenttype/forms"/>
  </ds:schemaRefs>
</ds:datastoreItem>
</file>

<file path=customXml/itemProps3.xml><?xml version="1.0" encoding="utf-8"?>
<ds:datastoreItem xmlns:ds="http://schemas.openxmlformats.org/officeDocument/2006/customXml" ds:itemID="{48FA5EF6-F6A0-4FFA-B08F-7709A83D74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86B99CE-E0E7-4E34-821B-0A05A6E937D1"/>
    <ds:schemaRef ds:uri="http://schemas.microsoft.com/sharepoint/v3/fields"/>
    <ds:schemaRef ds:uri="286b99ce-e0e7-4e34-821b-0a05a6e937d1"/>
    <ds:schemaRef ds:uri="d202d31c-686c-4115-a7b9-5cc891ed60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1501</TotalTime>
  <Words>790</Words>
  <Application>Microsoft Office PowerPoint</Application>
  <PresentationFormat>On-screen Show (4:3)</PresentationFormat>
  <Paragraphs>41</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Symbol</vt:lpstr>
      <vt:lpstr>Times New Roman</vt:lpstr>
      <vt:lpstr>HF theme</vt:lpstr>
      <vt:lpstr>PowerPoint Presentation</vt:lpstr>
      <vt:lpstr>Annual Reviews – Who does what?</vt:lpstr>
      <vt:lpstr>Annual Reviews – Who does what?</vt:lpstr>
      <vt:lpstr>PowerPoint Presentation</vt:lpstr>
      <vt:lpstr>What is the LA doing to improve annual review practice?</vt:lpstr>
      <vt:lpstr>Annual Reviews – top tips</vt:lpstr>
      <vt:lpstr>Annual Reviews – top tips</vt:lpstr>
    </vt:vector>
  </TitlesOfParts>
  <Company>R.B.K.C.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power point presentation</dc:title>
  <dc:creator>rbkc</dc:creator>
  <cp:keywords/>
  <dc:description/>
  <cp:lastModifiedBy>O'Donoghue Jack: H&amp;F</cp:lastModifiedBy>
  <cp:revision>161</cp:revision>
  <dcterms:created xsi:type="dcterms:W3CDTF">2014-06-04T10:53:26Z</dcterms:created>
  <dcterms:modified xsi:type="dcterms:W3CDTF">2023-11-17T11:40:59Z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0x0101009148F5A04DDD49CBA7127AADA5FB792B00AADE34325A8B49CDA8BB4DB53328F21400E2BC2738013065468BD5F8B72740961E</vt:lpwstr>
  </property>
  <property fmtid="{D5CDD505-2E9C-101B-9397-08002B2CF9AE}" pid="3" name="VideoSetEmbedCode">
    <vt:lpwstr/>
  </property>
  <property fmtid="{D5CDD505-2E9C-101B-9397-08002B2CF9AE}" pid="4" name="AlternateThumbnailUrl">
    <vt:lpwstr/>
  </property>
  <property fmtid="{D5CDD505-2E9C-101B-9397-08002B2CF9AE}" pid="5" name="PeopleInMedia">
    <vt:lpwstr/>
  </property>
  <property fmtid="{D5CDD505-2E9C-101B-9397-08002B2CF9AE}" pid="6" name="VideoSetDescription">
    <vt:lpwstr/>
  </property>
  <property fmtid="{D5CDD505-2E9C-101B-9397-08002B2CF9AE}" pid="7" name="VideoSetUserOverrideEncoding">
    <vt:lpwstr/>
  </property>
  <property fmtid="{D5CDD505-2E9C-101B-9397-08002B2CF9AE}" pid="8" name="VideoSetDefaultEncoding">
    <vt:lpwstr/>
  </property>
  <property fmtid="{D5CDD505-2E9C-101B-9397-08002B2CF9AE}" pid="9" name="VideoSetExternalLink">
    <vt:lpwstr/>
  </property>
  <property fmtid="{D5CDD505-2E9C-101B-9397-08002B2CF9AE}" pid="10" name="VideoSetRenditionsInfo">
    <vt:lpwstr/>
  </property>
  <property fmtid="{D5CDD505-2E9C-101B-9397-08002B2CF9AE}" pid="11" name="VideoRenditionLabel">
    <vt:lpwstr/>
  </property>
  <property fmtid="{D5CDD505-2E9C-101B-9397-08002B2CF9AE}" pid="12" name="MediaServiceImageTags">
    <vt:lpwstr/>
  </property>
</Properties>
</file>