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15"/>
  </p:notesMasterIdLst>
  <p:handoutMasterIdLst>
    <p:handoutMasterId r:id="rId16"/>
  </p:handoutMasterIdLst>
  <p:sldIdLst>
    <p:sldId id="3825" r:id="rId5"/>
    <p:sldId id="3826" r:id="rId6"/>
    <p:sldId id="3827" r:id="rId7"/>
    <p:sldId id="3840" r:id="rId8"/>
    <p:sldId id="3838" r:id="rId9"/>
    <p:sldId id="3841" r:id="rId10"/>
    <p:sldId id="3842" r:id="rId11"/>
    <p:sldId id="3843" r:id="rId12"/>
    <p:sldId id="3844" r:id="rId13"/>
    <p:sldId id="3834" r:id="rId1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guide orient="horz" pos="1200"/>
        <p:guide orient="horz" pos="3408"/>
        <p:guide pos="6936"/>
        <p:guide pos="744"/>
      </p:guideLst>
    </p:cSldViewPr>
  </p:slideViewPr>
  <p:notesTextViewPr>
    <p:cViewPr>
      <p:scale>
        <a:sx n="1" d="1"/>
        <a:sy n="1" d="1"/>
      </p:scale>
      <p:origin x="0" y="0"/>
    </p:cViewPr>
  </p:notesText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D9D7A-6319-4F9F-99B4-535DC9528E4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9BF5209-F3A2-493C-B930-ECEC86087067}">
      <dgm:prSet/>
      <dgm:spPr/>
      <dgm:t>
        <a:bodyPr/>
        <a:lstStyle/>
        <a:p>
          <a:r>
            <a:rPr lang="en-GB" dirty="0"/>
            <a:t>A CYP must be educated in the mainstream unless that is incompatible with the wishes of the parents or the efficient education of others and there are no steps that can take to prevent the incompatibility CFAs.33</a:t>
          </a:r>
          <a:endParaRPr lang="en-US" dirty="0"/>
        </a:p>
      </dgm:t>
    </dgm:pt>
    <dgm:pt modelId="{7A7496C7-369E-4F14-ADFA-0F540A148E43}" type="parTrans" cxnId="{5B04D0C5-9FB7-4287-BA4E-FCFC0ECD0592}">
      <dgm:prSet/>
      <dgm:spPr/>
      <dgm:t>
        <a:bodyPr/>
        <a:lstStyle/>
        <a:p>
          <a:endParaRPr lang="en-US"/>
        </a:p>
      </dgm:t>
    </dgm:pt>
    <dgm:pt modelId="{29C671F0-520D-4B6C-9EA8-EFC15265B0EB}" type="sibTrans" cxnId="{5B04D0C5-9FB7-4287-BA4E-FCFC0ECD0592}">
      <dgm:prSet/>
      <dgm:spPr/>
      <dgm:t>
        <a:bodyPr/>
        <a:lstStyle/>
        <a:p>
          <a:endParaRPr lang="en-US"/>
        </a:p>
      </dgm:t>
    </dgm:pt>
    <dgm:pt modelId="{5905E8D5-E7BC-4C3E-ACED-72D572D9D211}">
      <dgm:prSet/>
      <dgm:spPr/>
      <dgm:t>
        <a:bodyPr/>
        <a:lstStyle/>
        <a:p>
          <a:r>
            <a:rPr lang="en-GB" b="0" i="0" dirty="0"/>
            <a:t>The governing body, proprietor or principal of a maintained nursery school, mainstream school or mainstream post-16 institution may rely on the exception in subsection (2)(b) only if they show that there are no reasonable steps that they or the local authority could take to prevent the incompatibility. CFA s.33(5)</a:t>
          </a:r>
          <a:endParaRPr lang="en-US" i="0" dirty="0"/>
        </a:p>
      </dgm:t>
    </dgm:pt>
    <dgm:pt modelId="{6259CBB0-EDE7-45D9-BE01-AA8E71CCB0C2}" type="parTrans" cxnId="{C1AFC33A-3C58-4B0A-B214-1178743A85A9}">
      <dgm:prSet/>
      <dgm:spPr/>
      <dgm:t>
        <a:bodyPr/>
        <a:lstStyle/>
        <a:p>
          <a:endParaRPr lang="en-US"/>
        </a:p>
      </dgm:t>
    </dgm:pt>
    <dgm:pt modelId="{5A1EC177-2DE6-4CF1-9CD4-782A8C4ED42F}" type="sibTrans" cxnId="{C1AFC33A-3C58-4B0A-B214-1178743A85A9}">
      <dgm:prSet/>
      <dgm:spPr/>
      <dgm:t>
        <a:bodyPr/>
        <a:lstStyle/>
        <a:p>
          <a:endParaRPr lang="en-US"/>
        </a:p>
      </dgm:t>
    </dgm:pt>
    <dgm:pt modelId="{12ECA0F5-0858-450A-BFDE-173F0E71D823}">
      <dgm:prSet/>
      <dgm:spPr/>
      <dgm:t>
        <a:bodyPr/>
        <a:lstStyle/>
        <a:p>
          <a:r>
            <a:rPr lang="en-GB" i="0" dirty="0"/>
            <a:t>Suitability is not a legal reason for refusing a placement in a mainstream setting.</a:t>
          </a:r>
          <a:endParaRPr lang="en-US" i="0" dirty="0"/>
        </a:p>
      </dgm:t>
    </dgm:pt>
    <dgm:pt modelId="{8A8553E0-4698-4D55-B34F-728230FFA4A0}" type="parTrans" cxnId="{F1622AD4-2BA4-4F31-A49C-F38D186DE79B}">
      <dgm:prSet/>
      <dgm:spPr/>
      <dgm:t>
        <a:bodyPr/>
        <a:lstStyle/>
        <a:p>
          <a:endParaRPr lang="en-US"/>
        </a:p>
      </dgm:t>
    </dgm:pt>
    <dgm:pt modelId="{64777B97-E9FA-47A4-B91B-B426ACDD25B5}" type="sibTrans" cxnId="{F1622AD4-2BA4-4F31-A49C-F38D186DE79B}">
      <dgm:prSet/>
      <dgm:spPr/>
      <dgm:t>
        <a:bodyPr/>
        <a:lstStyle/>
        <a:p>
          <a:endParaRPr lang="en-US"/>
        </a:p>
      </dgm:t>
    </dgm:pt>
    <dgm:pt modelId="{BB63AE37-2FE3-4504-BD57-6AF19B5B4178}" type="pres">
      <dgm:prSet presAssocID="{25CD9D7A-6319-4F9F-99B4-535DC9528E4B}" presName="root" presStyleCnt="0">
        <dgm:presLayoutVars>
          <dgm:dir/>
          <dgm:resizeHandles val="exact"/>
        </dgm:presLayoutVars>
      </dgm:prSet>
      <dgm:spPr/>
    </dgm:pt>
    <dgm:pt modelId="{71F4E94C-DF29-4AEF-BDD2-C530941551C5}" type="pres">
      <dgm:prSet presAssocID="{79BF5209-F3A2-493C-B930-ECEC86087067}" presName="compNode" presStyleCnt="0"/>
      <dgm:spPr/>
    </dgm:pt>
    <dgm:pt modelId="{2DBDFF11-9883-4E68-ACAB-50FEA2255B3B}" type="pres">
      <dgm:prSet presAssocID="{79BF5209-F3A2-493C-B930-ECEC86087067}" presName="bgRect" presStyleLbl="bgShp" presStyleIdx="0" presStyleCnt="3"/>
      <dgm:spPr/>
    </dgm:pt>
    <dgm:pt modelId="{E04ABE6F-F20C-4F4F-8352-60F5FAF14D21}" type="pres">
      <dgm:prSet presAssocID="{79BF5209-F3A2-493C-B930-ECEC860870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57411CB-8834-404F-839B-9FFA0952AB13}" type="pres">
      <dgm:prSet presAssocID="{79BF5209-F3A2-493C-B930-ECEC86087067}" presName="spaceRect" presStyleCnt="0"/>
      <dgm:spPr/>
    </dgm:pt>
    <dgm:pt modelId="{A1D54953-CC3D-45C7-8013-9D29C2DC136D}" type="pres">
      <dgm:prSet presAssocID="{79BF5209-F3A2-493C-B930-ECEC86087067}" presName="parTx" presStyleLbl="revTx" presStyleIdx="0" presStyleCnt="3">
        <dgm:presLayoutVars>
          <dgm:chMax val="0"/>
          <dgm:chPref val="0"/>
        </dgm:presLayoutVars>
      </dgm:prSet>
      <dgm:spPr/>
    </dgm:pt>
    <dgm:pt modelId="{8D07FA77-E7DB-4472-AC2C-30DF876E3A9B}" type="pres">
      <dgm:prSet presAssocID="{29C671F0-520D-4B6C-9EA8-EFC15265B0EB}" presName="sibTrans" presStyleCnt="0"/>
      <dgm:spPr/>
    </dgm:pt>
    <dgm:pt modelId="{C1CBB4DF-2674-4049-BC6D-776A5087A74B}" type="pres">
      <dgm:prSet presAssocID="{5905E8D5-E7BC-4C3E-ACED-72D572D9D211}" presName="compNode" presStyleCnt="0"/>
      <dgm:spPr/>
    </dgm:pt>
    <dgm:pt modelId="{002830CC-35BE-47F9-9BB8-6BD3418E79F0}" type="pres">
      <dgm:prSet presAssocID="{5905E8D5-E7BC-4C3E-ACED-72D572D9D211}" presName="bgRect" presStyleLbl="bgShp" presStyleIdx="1" presStyleCnt="3"/>
      <dgm:spPr/>
    </dgm:pt>
    <dgm:pt modelId="{6C16423F-218F-468E-B68C-0C8D19889675}" type="pres">
      <dgm:prSet presAssocID="{5905E8D5-E7BC-4C3E-ACED-72D572D9D2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B1F98733-280B-41C4-A788-B1C2C54A3DE8}" type="pres">
      <dgm:prSet presAssocID="{5905E8D5-E7BC-4C3E-ACED-72D572D9D211}" presName="spaceRect" presStyleCnt="0"/>
      <dgm:spPr/>
    </dgm:pt>
    <dgm:pt modelId="{17B20AD3-ADDB-46F6-B975-EE838D2DE830}" type="pres">
      <dgm:prSet presAssocID="{5905E8D5-E7BC-4C3E-ACED-72D572D9D211}" presName="parTx" presStyleLbl="revTx" presStyleIdx="1" presStyleCnt="3">
        <dgm:presLayoutVars>
          <dgm:chMax val="0"/>
          <dgm:chPref val="0"/>
        </dgm:presLayoutVars>
      </dgm:prSet>
      <dgm:spPr/>
    </dgm:pt>
    <dgm:pt modelId="{C0072561-9124-4215-A2A2-9C6914292D90}" type="pres">
      <dgm:prSet presAssocID="{5A1EC177-2DE6-4CF1-9CD4-782A8C4ED42F}" presName="sibTrans" presStyleCnt="0"/>
      <dgm:spPr/>
    </dgm:pt>
    <dgm:pt modelId="{9E402559-38C4-464D-852D-75576815EC11}" type="pres">
      <dgm:prSet presAssocID="{12ECA0F5-0858-450A-BFDE-173F0E71D823}" presName="compNode" presStyleCnt="0"/>
      <dgm:spPr/>
    </dgm:pt>
    <dgm:pt modelId="{92B09276-7C6D-4BA1-B6EB-F52530153C7E}" type="pres">
      <dgm:prSet presAssocID="{12ECA0F5-0858-450A-BFDE-173F0E71D823}" presName="bgRect" presStyleLbl="bgShp" presStyleIdx="2" presStyleCnt="3"/>
      <dgm:spPr/>
    </dgm:pt>
    <dgm:pt modelId="{3254B4CB-0CD6-4B9C-A565-1E1004FF1F67}" type="pres">
      <dgm:prSet presAssocID="{12ECA0F5-0858-450A-BFDE-173F0E71D8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1C6875EB-B3CA-4C3C-89AA-F9DD08E14A7A}" type="pres">
      <dgm:prSet presAssocID="{12ECA0F5-0858-450A-BFDE-173F0E71D823}" presName="spaceRect" presStyleCnt="0"/>
      <dgm:spPr/>
    </dgm:pt>
    <dgm:pt modelId="{A4D0209F-A6BC-43BC-819A-464263528DBB}" type="pres">
      <dgm:prSet presAssocID="{12ECA0F5-0858-450A-BFDE-173F0E71D823}" presName="parTx" presStyleLbl="revTx" presStyleIdx="2" presStyleCnt="3">
        <dgm:presLayoutVars>
          <dgm:chMax val="0"/>
          <dgm:chPref val="0"/>
        </dgm:presLayoutVars>
      </dgm:prSet>
      <dgm:spPr/>
    </dgm:pt>
  </dgm:ptLst>
  <dgm:cxnLst>
    <dgm:cxn modelId="{47254528-8ECE-4984-83C1-3344A9FD649F}" type="presOf" srcId="{25CD9D7A-6319-4F9F-99B4-535DC9528E4B}" destId="{BB63AE37-2FE3-4504-BD57-6AF19B5B4178}" srcOrd="0" destOrd="0" presId="urn:microsoft.com/office/officeart/2018/2/layout/IconVerticalSolidList"/>
    <dgm:cxn modelId="{C1AFC33A-3C58-4B0A-B214-1178743A85A9}" srcId="{25CD9D7A-6319-4F9F-99B4-535DC9528E4B}" destId="{5905E8D5-E7BC-4C3E-ACED-72D572D9D211}" srcOrd="1" destOrd="0" parTransId="{6259CBB0-EDE7-45D9-BE01-AA8E71CCB0C2}" sibTransId="{5A1EC177-2DE6-4CF1-9CD4-782A8C4ED42F}"/>
    <dgm:cxn modelId="{7F609D71-B3CD-4FDC-BDF9-50E4D034AF5A}" type="presOf" srcId="{79BF5209-F3A2-493C-B930-ECEC86087067}" destId="{A1D54953-CC3D-45C7-8013-9D29C2DC136D}" srcOrd="0" destOrd="0" presId="urn:microsoft.com/office/officeart/2018/2/layout/IconVerticalSolidList"/>
    <dgm:cxn modelId="{892EF271-E689-440B-B127-1FA5DDC8494C}" type="presOf" srcId="{5905E8D5-E7BC-4C3E-ACED-72D572D9D211}" destId="{17B20AD3-ADDB-46F6-B975-EE838D2DE830}" srcOrd="0" destOrd="0" presId="urn:microsoft.com/office/officeart/2018/2/layout/IconVerticalSolidList"/>
    <dgm:cxn modelId="{25B47F8F-7B1F-4C34-B1FD-1094134F934D}" type="presOf" srcId="{12ECA0F5-0858-450A-BFDE-173F0E71D823}" destId="{A4D0209F-A6BC-43BC-819A-464263528DBB}" srcOrd="0" destOrd="0" presId="urn:microsoft.com/office/officeart/2018/2/layout/IconVerticalSolidList"/>
    <dgm:cxn modelId="{5B04D0C5-9FB7-4287-BA4E-FCFC0ECD0592}" srcId="{25CD9D7A-6319-4F9F-99B4-535DC9528E4B}" destId="{79BF5209-F3A2-493C-B930-ECEC86087067}" srcOrd="0" destOrd="0" parTransId="{7A7496C7-369E-4F14-ADFA-0F540A148E43}" sibTransId="{29C671F0-520D-4B6C-9EA8-EFC15265B0EB}"/>
    <dgm:cxn modelId="{F1622AD4-2BA4-4F31-A49C-F38D186DE79B}" srcId="{25CD9D7A-6319-4F9F-99B4-535DC9528E4B}" destId="{12ECA0F5-0858-450A-BFDE-173F0E71D823}" srcOrd="2" destOrd="0" parTransId="{8A8553E0-4698-4D55-B34F-728230FFA4A0}" sibTransId="{64777B97-E9FA-47A4-B91B-B426ACDD25B5}"/>
    <dgm:cxn modelId="{CB4945F5-24C2-4278-AFCE-60A1A5BB1CCD}" type="presParOf" srcId="{BB63AE37-2FE3-4504-BD57-6AF19B5B4178}" destId="{71F4E94C-DF29-4AEF-BDD2-C530941551C5}" srcOrd="0" destOrd="0" presId="urn:microsoft.com/office/officeart/2018/2/layout/IconVerticalSolidList"/>
    <dgm:cxn modelId="{14F701F6-2FE6-4273-A417-0D1A7CA90B4E}" type="presParOf" srcId="{71F4E94C-DF29-4AEF-BDD2-C530941551C5}" destId="{2DBDFF11-9883-4E68-ACAB-50FEA2255B3B}" srcOrd="0" destOrd="0" presId="urn:microsoft.com/office/officeart/2018/2/layout/IconVerticalSolidList"/>
    <dgm:cxn modelId="{2916E855-1FEE-4AB6-A219-077B2D90E560}" type="presParOf" srcId="{71F4E94C-DF29-4AEF-BDD2-C530941551C5}" destId="{E04ABE6F-F20C-4F4F-8352-60F5FAF14D21}" srcOrd="1" destOrd="0" presId="urn:microsoft.com/office/officeart/2018/2/layout/IconVerticalSolidList"/>
    <dgm:cxn modelId="{DAA0E800-46A2-4434-B4D1-0549157834A5}" type="presParOf" srcId="{71F4E94C-DF29-4AEF-BDD2-C530941551C5}" destId="{757411CB-8834-404F-839B-9FFA0952AB13}" srcOrd="2" destOrd="0" presId="urn:microsoft.com/office/officeart/2018/2/layout/IconVerticalSolidList"/>
    <dgm:cxn modelId="{56D66042-A0D7-4823-8BB8-E7E23238BE65}" type="presParOf" srcId="{71F4E94C-DF29-4AEF-BDD2-C530941551C5}" destId="{A1D54953-CC3D-45C7-8013-9D29C2DC136D}" srcOrd="3" destOrd="0" presId="urn:microsoft.com/office/officeart/2018/2/layout/IconVerticalSolidList"/>
    <dgm:cxn modelId="{5880C95E-882C-4E8B-B6B8-E2B8E1C1A4DB}" type="presParOf" srcId="{BB63AE37-2FE3-4504-BD57-6AF19B5B4178}" destId="{8D07FA77-E7DB-4472-AC2C-30DF876E3A9B}" srcOrd="1" destOrd="0" presId="urn:microsoft.com/office/officeart/2018/2/layout/IconVerticalSolidList"/>
    <dgm:cxn modelId="{026223B8-949C-496B-A233-99CB6088CF55}" type="presParOf" srcId="{BB63AE37-2FE3-4504-BD57-6AF19B5B4178}" destId="{C1CBB4DF-2674-4049-BC6D-776A5087A74B}" srcOrd="2" destOrd="0" presId="urn:microsoft.com/office/officeart/2018/2/layout/IconVerticalSolidList"/>
    <dgm:cxn modelId="{054C89B3-A3E5-427A-832B-39F7B0F4B160}" type="presParOf" srcId="{C1CBB4DF-2674-4049-BC6D-776A5087A74B}" destId="{002830CC-35BE-47F9-9BB8-6BD3418E79F0}" srcOrd="0" destOrd="0" presId="urn:microsoft.com/office/officeart/2018/2/layout/IconVerticalSolidList"/>
    <dgm:cxn modelId="{9F2FB1E6-8105-422F-8AA1-9E778EA56283}" type="presParOf" srcId="{C1CBB4DF-2674-4049-BC6D-776A5087A74B}" destId="{6C16423F-218F-468E-B68C-0C8D19889675}" srcOrd="1" destOrd="0" presId="urn:microsoft.com/office/officeart/2018/2/layout/IconVerticalSolidList"/>
    <dgm:cxn modelId="{0F65DEF8-FF38-4D76-8EFA-E69D6E884D5F}" type="presParOf" srcId="{C1CBB4DF-2674-4049-BC6D-776A5087A74B}" destId="{B1F98733-280B-41C4-A788-B1C2C54A3DE8}" srcOrd="2" destOrd="0" presId="urn:microsoft.com/office/officeart/2018/2/layout/IconVerticalSolidList"/>
    <dgm:cxn modelId="{63CDB45D-3416-4AC1-BD82-335D8F5A9B48}" type="presParOf" srcId="{C1CBB4DF-2674-4049-BC6D-776A5087A74B}" destId="{17B20AD3-ADDB-46F6-B975-EE838D2DE830}" srcOrd="3" destOrd="0" presId="urn:microsoft.com/office/officeart/2018/2/layout/IconVerticalSolidList"/>
    <dgm:cxn modelId="{7E4B2EB7-D563-41A5-8666-547C4C02D2F3}" type="presParOf" srcId="{BB63AE37-2FE3-4504-BD57-6AF19B5B4178}" destId="{C0072561-9124-4215-A2A2-9C6914292D90}" srcOrd="3" destOrd="0" presId="urn:microsoft.com/office/officeart/2018/2/layout/IconVerticalSolidList"/>
    <dgm:cxn modelId="{659C8C7C-ECA2-45D6-B47B-B18FE47B424E}" type="presParOf" srcId="{BB63AE37-2FE3-4504-BD57-6AF19B5B4178}" destId="{9E402559-38C4-464D-852D-75576815EC11}" srcOrd="4" destOrd="0" presId="urn:microsoft.com/office/officeart/2018/2/layout/IconVerticalSolidList"/>
    <dgm:cxn modelId="{3C0BEE0A-8C37-48AE-A44A-5DE61B27FF3D}" type="presParOf" srcId="{9E402559-38C4-464D-852D-75576815EC11}" destId="{92B09276-7C6D-4BA1-B6EB-F52530153C7E}" srcOrd="0" destOrd="0" presId="urn:microsoft.com/office/officeart/2018/2/layout/IconVerticalSolidList"/>
    <dgm:cxn modelId="{F18FE5C0-F026-4ADD-9307-CD7A906EF42A}" type="presParOf" srcId="{9E402559-38C4-464D-852D-75576815EC11}" destId="{3254B4CB-0CD6-4B9C-A565-1E1004FF1F67}" srcOrd="1" destOrd="0" presId="urn:microsoft.com/office/officeart/2018/2/layout/IconVerticalSolidList"/>
    <dgm:cxn modelId="{2B6D3FE9-DAA3-4319-8A46-02E80570B7B7}" type="presParOf" srcId="{9E402559-38C4-464D-852D-75576815EC11}" destId="{1C6875EB-B3CA-4C3C-89AA-F9DD08E14A7A}" srcOrd="2" destOrd="0" presId="urn:microsoft.com/office/officeart/2018/2/layout/IconVerticalSolidList"/>
    <dgm:cxn modelId="{63E618EB-5605-4491-B604-E7633FEBD510}" type="presParOf" srcId="{9E402559-38C4-464D-852D-75576815EC11}" destId="{A4D0209F-A6BC-43BC-819A-464263528D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DFF11-9883-4E68-ACAB-50FEA2255B3B}">
      <dsp:nvSpPr>
        <dsp:cNvPr id="0" name=""/>
        <dsp:cNvSpPr/>
      </dsp:nvSpPr>
      <dsp:spPr>
        <a:xfrm>
          <a:off x="0" y="560"/>
          <a:ext cx="10410825" cy="1311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ABE6F-F20C-4F4F-8352-60F5FAF14D21}">
      <dsp:nvSpPr>
        <dsp:cNvPr id="0" name=""/>
        <dsp:cNvSpPr/>
      </dsp:nvSpPr>
      <dsp:spPr>
        <a:xfrm>
          <a:off x="396701" y="295627"/>
          <a:ext cx="721274" cy="7212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54953-CC3D-45C7-8013-9D29C2DC136D}">
      <dsp:nvSpPr>
        <dsp:cNvPr id="0" name=""/>
        <dsp:cNvSpPr/>
      </dsp:nvSpPr>
      <dsp:spPr>
        <a:xfrm>
          <a:off x="1514676" y="560"/>
          <a:ext cx="8896148" cy="131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91" tIns="138791" rIns="138791" bIns="138791" numCol="1" spcCol="1270" anchor="ctr" anchorCtr="0">
          <a:noAutofit/>
        </a:bodyPr>
        <a:lstStyle/>
        <a:p>
          <a:pPr marL="0" lvl="0" indent="0" algn="l" defTabSz="800100">
            <a:lnSpc>
              <a:spcPct val="90000"/>
            </a:lnSpc>
            <a:spcBef>
              <a:spcPct val="0"/>
            </a:spcBef>
            <a:spcAft>
              <a:spcPct val="35000"/>
            </a:spcAft>
            <a:buNone/>
          </a:pPr>
          <a:r>
            <a:rPr lang="en-GB" sz="1800" kern="1200" dirty="0"/>
            <a:t>A CYP must be educated in the mainstream unless that is incompatible with the wishes of the parents or the efficient education of others and there are no steps that can take to prevent the incompatibility CFAs.33</a:t>
          </a:r>
          <a:endParaRPr lang="en-US" sz="1800" kern="1200" dirty="0"/>
        </a:p>
      </dsp:txBody>
      <dsp:txXfrm>
        <a:off x="1514676" y="560"/>
        <a:ext cx="8896148" cy="1311408"/>
      </dsp:txXfrm>
    </dsp:sp>
    <dsp:sp modelId="{002830CC-35BE-47F9-9BB8-6BD3418E79F0}">
      <dsp:nvSpPr>
        <dsp:cNvPr id="0" name=""/>
        <dsp:cNvSpPr/>
      </dsp:nvSpPr>
      <dsp:spPr>
        <a:xfrm>
          <a:off x="0" y="1639820"/>
          <a:ext cx="10410825" cy="1311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6423F-218F-468E-B68C-0C8D19889675}">
      <dsp:nvSpPr>
        <dsp:cNvPr id="0" name=""/>
        <dsp:cNvSpPr/>
      </dsp:nvSpPr>
      <dsp:spPr>
        <a:xfrm>
          <a:off x="396701" y="1934887"/>
          <a:ext cx="721274" cy="7212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B20AD3-ADDB-46F6-B975-EE838D2DE830}">
      <dsp:nvSpPr>
        <dsp:cNvPr id="0" name=""/>
        <dsp:cNvSpPr/>
      </dsp:nvSpPr>
      <dsp:spPr>
        <a:xfrm>
          <a:off x="1514676" y="1639820"/>
          <a:ext cx="8896148" cy="131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91" tIns="138791" rIns="138791" bIns="138791" numCol="1" spcCol="1270" anchor="ctr" anchorCtr="0">
          <a:noAutofit/>
        </a:bodyPr>
        <a:lstStyle/>
        <a:p>
          <a:pPr marL="0" lvl="0" indent="0" algn="l" defTabSz="800100">
            <a:lnSpc>
              <a:spcPct val="90000"/>
            </a:lnSpc>
            <a:spcBef>
              <a:spcPct val="0"/>
            </a:spcBef>
            <a:spcAft>
              <a:spcPct val="35000"/>
            </a:spcAft>
            <a:buNone/>
          </a:pPr>
          <a:r>
            <a:rPr lang="en-GB" sz="1800" b="0" i="0" kern="1200" dirty="0"/>
            <a:t>The governing body, proprietor or principal of a maintained nursery school, mainstream school or mainstream post-16 institution may rely on the exception in subsection (2)(b) only if they show that there are no reasonable steps that they or the local authority could take to prevent the incompatibility. CFA s.33(5)</a:t>
          </a:r>
          <a:endParaRPr lang="en-US" sz="1800" i="0" kern="1200" dirty="0"/>
        </a:p>
      </dsp:txBody>
      <dsp:txXfrm>
        <a:off x="1514676" y="1639820"/>
        <a:ext cx="8896148" cy="1311408"/>
      </dsp:txXfrm>
    </dsp:sp>
    <dsp:sp modelId="{92B09276-7C6D-4BA1-B6EB-F52530153C7E}">
      <dsp:nvSpPr>
        <dsp:cNvPr id="0" name=""/>
        <dsp:cNvSpPr/>
      </dsp:nvSpPr>
      <dsp:spPr>
        <a:xfrm>
          <a:off x="0" y="3279081"/>
          <a:ext cx="10410825" cy="13114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4B4CB-0CD6-4B9C-A565-1E1004FF1F67}">
      <dsp:nvSpPr>
        <dsp:cNvPr id="0" name=""/>
        <dsp:cNvSpPr/>
      </dsp:nvSpPr>
      <dsp:spPr>
        <a:xfrm>
          <a:off x="396701" y="3574148"/>
          <a:ext cx="721274" cy="7212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D0209F-A6BC-43BC-819A-464263528DBB}">
      <dsp:nvSpPr>
        <dsp:cNvPr id="0" name=""/>
        <dsp:cNvSpPr/>
      </dsp:nvSpPr>
      <dsp:spPr>
        <a:xfrm>
          <a:off x="1514676" y="3279081"/>
          <a:ext cx="8896148" cy="1311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91" tIns="138791" rIns="138791" bIns="138791" numCol="1" spcCol="1270" anchor="ctr" anchorCtr="0">
          <a:noAutofit/>
        </a:bodyPr>
        <a:lstStyle/>
        <a:p>
          <a:pPr marL="0" lvl="0" indent="0" algn="l" defTabSz="800100">
            <a:lnSpc>
              <a:spcPct val="90000"/>
            </a:lnSpc>
            <a:spcBef>
              <a:spcPct val="0"/>
            </a:spcBef>
            <a:spcAft>
              <a:spcPct val="35000"/>
            </a:spcAft>
            <a:buNone/>
          </a:pPr>
          <a:r>
            <a:rPr lang="en-GB" sz="1800" i="0" kern="1200" dirty="0"/>
            <a:t>Suitability is not a legal reason for refusing a placement in a mainstream setting.</a:t>
          </a:r>
          <a:endParaRPr lang="en-US" sz="1800" i="0" kern="1200" dirty="0"/>
        </a:p>
      </dsp:txBody>
      <dsp:txXfrm>
        <a:off x="1514676" y="3279081"/>
        <a:ext cx="8896148" cy="13114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DCE667-0E8B-4020-B798-9F540ACF8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98FE84B-4CF5-479A-98FA-101E6C9224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49E17-B59A-4F61-B8D2-5B4F41E1978D}" type="datetime1">
              <a:rPr lang="en-GB" smtClean="0"/>
              <a:t>16/11/2023</a:t>
            </a:fld>
            <a:endParaRPr lang="en-GB" dirty="0"/>
          </a:p>
        </p:txBody>
      </p:sp>
      <p:sp>
        <p:nvSpPr>
          <p:cNvPr id="4" name="Footer Placeholder 3">
            <a:extLst>
              <a:ext uri="{FF2B5EF4-FFF2-40B4-BE49-F238E27FC236}">
                <a16:creationId xmlns:a16="http://schemas.microsoft.com/office/drawing/2014/main" id="{E9871FFA-2EDD-435F-95BB-D4913CE523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9F549EF-DEA6-491C-B092-AD1829A0E2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3C7C88-02FC-450C-BC0C-36A3D372F9C7}" type="slidenum">
              <a:rPr lang="en-GB" smtClean="0"/>
              <a:t>‹#›</a:t>
            </a:fld>
            <a:endParaRPr lang="en-GB"/>
          </a:p>
        </p:txBody>
      </p:sp>
    </p:spTree>
    <p:extLst>
      <p:ext uri="{BB962C8B-B14F-4D97-AF65-F5344CB8AC3E}">
        <p14:creationId xmlns:p14="http://schemas.microsoft.com/office/powerpoint/2010/main" val="524669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E95BD-28DC-4C06-ABE7-D1DD6658916C}" type="datetime1">
              <a:rPr lang="en-GB" smtClean="0"/>
              <a:pPr/>
              <a:t>16/11/2023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0C6A29-4676-420C-BBE3-ACC2B80F64D4}" type="slidenum">
              <a:rPr lang="en-GB" noProof="0" smtClean="0"/>
              <a:t>‹#›</a:t>
            </a:fld>
            <a:endParaRPr lang="en-GB" noProof="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1</a:t>
            </a:fld>
            <a:endParaRPr lang="en-GB"/>
          </a:p>
        </p:txBody>
      </p:sp>
    </p:spTree>
    <p:extLst>
      <p:ext uri="{BB962C8B-B14F-4D97-AF65-F5344CB8AC3E}">
        <p14:creationId xmlns:p14="http://schemas.microsoft.com/office/powerpoint/2010/main" val="202814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2</a:t>
            </a:fld>
            <a:endParaRPr lang="en-GB"/>
          </a:p>
        </p:txBody>
      </p:sp>
    </p:spTree>
    <p:extLst>
      <p:ext uri="{BB962C8B-B14F-4D97-AF65-F5344CB8AC3E}">
        <p14:creationId xmlns:p14="http://schemas.microsoft.com/office/powerpoint/2010/main" val="35277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0C6A29-4676-420C-BBE3-ACC2B80F64D4}" type="slidenum">
              <a:rPr lang="en-GB" smtClean="0"/>
              <a:t>3</a:t>
            </a:fld>
            <a:endParaRPr lang="en-GB"/>
          </a:p>
        </p:txBody>
      </p:sp>
    </p:spTree>
    <p:extLst>
      <p:ext uri="{BB962C8B-B14F-4D97-AF65-F5344CB8AC3E}">
        <p14:creationId xmlns:p14="http://schemas.microsoft.com/office/powerpoint/2010/main" val="395094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dirty="0"/>
          </a:p>
        </p:txBody>
      </p:sp>
      <p:sp>
        <p:nvSpPr>
          <p:cNvPr id="4" name="Slide Number Placeholder 3"/>
          <p:cNvSpPr>
            <a:spLocks noGrp="1"/>
          </p:cNvSpPr>
          <p:nvPr>
            <p:ph type="sldNum" sz="quarter" idx="5"/>
          </p:nvPr>
        </p:nvSpPr>
        <p:spPr/>
        <p:txBody>
          <a:bodyPr rtlCol="0"/>
          <a:lstStyle/>
          <a:p>
            <a:pPr rtl="0"/>
            <a:fld id="{D40C6A29-4676-420C-BBE3-ACC2B80F64D4}" type="slidenum">
              <a:rPr lang="en-US" smtClean="0"/>
              <a:t>10</a:t>
            </a:fld>
            <a:endParaRPr lang="en-US" dirty="0"/>
          </a:p>
        </p:txBody>
      </p:sp>
    </p:spTree>
    <p:extLst>
      <p:ext uri="{BB962C8B-B14F-4D97-AF65-F5344CB8AC3E}">
        <p14:creationId xmlns:p14="http://schemas.microsoft.com/office/powerpoint/2010/main" val="167016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rtlCol="0" anchor="b"/>
          <a:lstStyle>
            <a:lvl1pPr algn="r">
              <a:defRPr sz="600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rtlCol="0"/>
          <a:lstStyle>
            <a:lvl1pPr marL="0" indent="0">
              <a:buNone/>
              <a:defRPr sz="2400"/>
            </a:lvl1pPr>
            <a:lvl2pPr marL="228600">
              <a:defRPr/>
            </a:lvl2pPr>
            <a:lvl3pPr marL="457200">
              <a:defRPr/>
            </a:lvl3pPr>
            <a:lvl4pPr marL="685800">
              <a:defRPr/>
            </a:lvl4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rtlCol="0"/>
          <a:lstStyle>
            <a:lvl1pPr algn="ctr">
              <a:defRPr>
                <a:solidFill>
                  <a:schemeClr val="bg1"/>
                </a:solidFill>
              </a:defRPr>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rtlCol="0"/>
          <a:lstStyle>
            <a:lvl1pPr algn="l">
              <a:defRPr>
                <a:latin typeface="+mn-lt"/>
              </a:defRPr>
            </a:lvl1pPr>
          </a:lstStyle>
          <a:p>
            <a:pPr algn="l"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rtlCol="0"/>
          <a:lstStyle>
            <a:lvl1pPr algn="ctr">
              <a:defRPr>
                <a:solidFill>
                  <a:schemeClr val="bg1"/>
                </a:solidFill>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rtlCol="0" anchor="ctr"/>
          <a:lstStyle>
            <a:lvl1pPr marL="0" indent="0">
              <a:buNone/>
              <a:defRPr/>
            </a:lvl1pPr>
            <a:lvl2pPr marL="228600">
              <a:defRPr/>
            </a:lvl2pPr>
            <a:lvl3pPr marL="457200">
              <a:defRPr/>
            </a:lvl3pPr>
            <a:lvl4pPr>
              <a:buNone/>
              <a:defRPr/>
            </a:lvl4pPr>
          </a:lstStyle>
          <a:p>
            <a:pPr lvl="0" rtl="0"/>
            <a:r>
              <a:rPr lang="en-US" noProof="0"/>
              <a:t>Click to edit Master text styles</a:t>
            </a:r>
          </a:p>
          <a:p>
            <a:pPr lvl="1" rtl="0"/>
            <a:r>
              <a:rPr lang="en-US" noProof="0"/>
              <a:t>Second level</a:t>
            </a:r>
          </a:p>
          <a:p>
            <a:pPr lvl="2" rtl="0"/>
            <a:r>
              <a:rPr lang="en-US" noProof="0"/>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rtlCol="0" anchor="b"/>
          <a:lstStyle>
            <a:lvl1pPr algn="ctr">
              <a:defRPr sz="6000">
                <a:solidFill>
                  <a:schemeClr val="bg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rtlCol="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rtlCol="0"/>
          <a:lstStyle>
            <a:lvl1pPr>
              <a:buNone/>
              <a:defRPr>
                <a:solidFill>
                  <a:schemeClr val="bg1"/>
                </a:solidFill>
              </a:defRPr>
            </a:lvl1pPr>
          </a:lstStyle>
          <a:p>
            <a:pPr rtl="0"/>
            <a:r>
              <a:rPr lang="en-US" noProof="0"/>
              <a:t>Click icon to add picture</a:t>
            </a:r>
            <a:endParaRPr lang="en-GB" noProof="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rtlCol="0"/>
          <a:lstStyle>
            <a:lvl1pPr>
              <a:defRPr>
                <a:solidFill>
                  <a:schemeClr val="bg1"/>
                </a:solidFill>
                <a:latin typeface="+mn-lt"/>
              </a:defRPr>
            </a:lvl1pPr>
          </a:lstStyle>
          <a:p>
            <a:pPr rtl="0">
              <a:defRPr/>
            </a:pPr>
            <a:r>
              <a:rPr lang="en-GB" noProof="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rtlCol="0"/>
          <a:lstStyle>
            <a:lvl1pPr>
              <a:defRPr>
                <a:solidFill>
                  <a:schemeClr val="bg1"/>
                </a:solidFill>
                <a:latin typeface="+mn-lt"/>
              </a:defRPr>
            </a:lvl1pPr>
          </a:lstStyle>
          <a:p>
            <a:pPr rtl="0">
              <a:defRPr/>
            </a:pPr>
            <a:r>
              <a:rPr lang="en-GB" noProof="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rtlCol="0"/>
          <a:lstStyle>
            <a:lvl1pPr>
              <a:defRPr>
                <a:solidFill>
                  <a:schemeClr val="bg1"/>
                </a:solidFill>
                <a:latin typeface="+mn-lt"/>
              </a:defRPr>
            </a:lvl1pPr>
          </a:lstStyle>
          <a:p>
            <a:pPr rtl="0">
              <a:defRPr/>
            </a:pPr>
            <a:fld id="{D76B855D-E9CC-4FF8-AD85-6CDC7B89A0DE}" type="slidenum">
              <a:rPr lang="en-GB" noProof="0" smtClean="0"/>
              <a:pPr>
                <a:defRPr/>
              </a:pPr>
              <a:t>‹#›</a:t>
            </a:fld>
            <a:endParaRPr lang="en-GB" noProof="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rtl="0">
              <a:defRPr/>
            </a:pPr>
            <a:fld id="{D76B855D-E9CC-4FF8-AD85-6CDC7B89A0DE}" type="slidenum">
              <a:rPr lang="en-GB" noProof="0" smtClean="0">
                <a:solidFill>
                  <a:prstClr val="black">
                    <a:tint val="75000"/>
                  </a:prstClr>
                </a:solidFill>
              </a:rPr>
              <a:pPr>
                <a:defRPr/>
              </a:pPr>
              <a:t>‹#›</a:t>
            </a:fld>
            <a:endParaRPr lang="en-GB" noProof="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psea.org.uk/the-annual-review-proces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specialeducationalneeds.co.uk/sen-info.html" TargetMode="External"/><Relationship Id="rId5" Type="http://schemas.openxmlformats.org/officeDocument/2006/relationships/hyperlink" Target="https://www.gov.uk/guidance/send-tribunal-if-youre-asked-to-be-a-witness" TargetMode="External"/><Relationship Id="rId4" Type="http://schemas.openxmlformats.org/officeDocument/2006/relationships/hyperlink" Target="https://councilfordisabledchildren.org.uk/sites/default/files/uploads/attachments/PfA%20outcomes%20Tool.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slation.gov.uk/ukpga/2014/6/section/3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councilfordisabledchildren.org.uk/sites/default/files/uploads/attachments/PfA%20outcomes%20Too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905375" y="2743200"/>
            <a:ext cx="6780657" cy="2386584"/>
          </a:xfrm>
        </p:spPr>
        <p:txBody>
          <a:bodyPr rtlCol="0">
            <a:normAutofit fontScale="90000"/>
          </a:bodyPr>
          <a:lstStyle/>
          <a:p>
            <a:pPr algn="l" rtl="0"/>
            <a:r>
              <a:rPr lang="en-GB" dirty="0">
                <a:solidFill>
                  <a:srgbClr val="FFFFFF"/>
                </a:solidFill>
              </a:rPr>
              <a:t>A brief overview of the SEN/D statutory framework </a:t>
            </a:r>
            <a:endParaRPr lang="en-GB"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rtlCol="0"/>
          <a:lstStyle/>
          <a:p>
            <a:pPr rtl="0"/>
            <a:r>
              <a:rPr lang="en-GB" dirty="0">
                <a:solidFill>
                  <a:srgbClr val="FFFFFF"/>
                </a:solidFill>
              </a:rPr>
              <a:t>SENCo  forum 17/11/2023</a:t>
            </a:r>
          </a:p>
          <a:p>
            <a:pPr rtl="0"/>
            <a:endParaRPr lang="en-GB"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rtlCol="0"/>
          <a:lstStyle/>
          <a:p>
            <a:pPr rtl="0"/>
            <a:r>
              <a:rPr lang="en-GB" dirty="0"/>
              <a:t>Resources</a:t>
            </a:r>
          </a:p>
        </p:txBody>
      </p:sp>
      <p:sp>
        <p:nvSpPr>
          <p:cNvPr id="4" name="Date Placeholder 3">
            <a:extLst>
              <a:ext uri="{FF2B5EF4-FFF2-40B4-BE49-F238E27FC236}">
                <a16:creationId xmlns:a16="http://schemas.microsoft.com/office/drawing/2014/main" id="{6F95E0EB-F1F4-436B-A218-93E100A66902}"/>
              </a:ext>
            </a:extLst>
          </p:cNvPr>
          <p:cNvSpPr>
            <a:spLocks noGrp="1"/>
          </p:cNvSpPr>
          <p:nvPr>
            <p:ph type="dt" sz="half" idx="10"/>
          </p:nvPr>
        </p:nvSpPr>
        <p:spPr/>
        <p:txBody>
          <a:bodyPr rtlCol="0"/>
          <a:lstStyle/>
          <a:p>
            <a:pPr lvl="0" rtl="0"/>
            <a:r>
              <a:rPr lang="en-GB" dirty="0"/>
              <a:t>17/11/2023</a:t>
            </a:r>
          </a:p>
        </p:txBody>
      </p:sp>
      <p:sp>
        <p:nvSpPr>
          <p:cNvPr id="5" name="Footer Placeholder 4">
            <a:extLst>
              <a:ext uri="{FF2B5EF4-FFF2-40B4-BE49-F238E27FC236}">
                <a16:creationId xmlns:a16="http://schemas.microsoft.com/office/drawing/2014/main" id="{C75D06EF-9416-46F7-8230-B49EE1269F53}"/>
              </a:ext>
            </a:extLst>
          </p:cNvPr>
          <p:cNvSpPr>
            <a:spLocks noGrp="1"/>
          </p:cNvSpPr>
          <p:nvPr>
            <p:ph type="ftr" sz="quarter" idx="11"/>
          </p:nvPr>
        </p:nvSpPr>
        <p:spPr/>
        <p:txBody>
          <a:bodyPr rtlCol="0"/>
          <a:lstStyle/>
          <a:p>
            <a:pPr lvl="0" rtl="0"/>
            <a:r>
              <a:rPr lang="en-GB" dirty="0"/>
              <a:t>A brief overview of the SEND statutory framework</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rtlCol="0"/>
          <a:lstStyle/>
          <a:p>
            <a:pPr lvl="0" rtl="0"/>
            <a:fld id="{D76B855D-E9CC-4FF8-AD85-6CDC7B89A0DE}" type="slidenum">
              <a:rPr lang="en-GB" smtClean="0"/>
              <a:pPr lvl="0" rtl="0"/>
              <a:t>10</a:t>
            </a:fld>
            <a:endParaRPr lang="en-GB"/>
          </a:p>
        </p:txBody>
      </p:sp>
      <p:sp>
        <p:nvSpPr>
          <p:cNvPr id="3" name="Content Placeholder 2">
            <a:extLst>
              <a:ext uri="{FF2B5EF4-FFF2-40B4-BE49-F238E27FC236}">
                <a16:creationId xmlns:a16="http://schemas.microsoft.com/office/drawing/2014/main" id="{21F0B6E0-1F7C-4E6A-87B1-554ADE739CD1}"/>
              </a:ext>
            </a:extLst>
          </p:cNvPr>
          <p:cNvSpPr>
            <a:spLocks noGrp="1"/>
          </p:cNvSpPr>
          <p:nvPr>
            <p:ph idx="1"/>
          </p:nvPr>
        </p:nvSpPr>
        <p:spPr>
          <a:xfrm>
            <a:off x="5362575" y="2551176"/>
            <a:ext cx="6705600" cy="2516124"/>
          </a:xfrm>
        </p:spPr>
        <p:txBody>
          <a:bodyPr rtlCol="0">
            <a:normAutofit fontScale="92500" lnSpcReduction="20000"/>
          </a:bodyPr>
          <a:lstStyle/>
          <a:p>
            <a:r>
              <a:rPr lang="en-GB" sz="2400" dirty="0">
                <a:hlinkClick r:id="rId3"/>
              </a:rPr>
              <a:t>https://www.ipsea.org.uk/the-annual-review-process</a:t>
            </a:r>
            <a:endParaRPr lang="en-GB" sz="2400" dirty="0"/>
          </a:p>
          <a:p>
            <a:r>
              <a:rPr lang="en-GB" dirty="0" err="1">
                <a:hlinkClick r:id="rId4"/>
              </a:rPr>
              <a:t>PfA</a:t>
            </a:r>
            <a:r>
              <a:rPr lang="en-GB" dirty="0">
                <a:hlinkClick r:id="rId4"/>
              </a:rPr>
              <a:t> outcomes Tool.pdf (councilfordisabledchildren.org.uk)</a:t>
            </a:r>
            <a:endParaRPr lang="en-GB" sz="2400" dirty="0"/>
          </a:p>
          <a:p>
            <a:r>
              <a:rPr lang="en-GB" dirty="0">
                <a:hlinkClick r:id="rId5"/>
              </a:rPr>
              <a:t>SEND Tribunal: if you're asked to be a witness - GOV.UK (www.gov.uk)</a:t>
            </a:r>
            <a:endParaRPr lang="en-GB" sz="2400" dirty="0"/>
          </a:p>
          <a:p>
            <a:r>
              <a:rPr lang="en-GB" sz="2400" dirty="0">
                <a:hlinkClick r:id="rId6"/>
              </a:rPr>
              <a:t>https://www.specialeducationalneeds.co.uk/sen-info.html</a:t>
            </a:r>
            <a:endParaRPr lang="en-GB" sz="2400" dirty="0"/>
          </a:p>
          <a:p>
            <a:pPr rtl="0"/>
            <a:endParaRPr lang="en-GB" dirty="0"/>
          </a:p>
        </p:txBody>
      </p:sp>
    </p:spTree>
    <p:extLst>
      <p:ext uri="{BB962C8B-B14F-4D97-AF65-F5344CB8AC3E}">
        <p14:creationId xmlns:p14="http://schemas.microsoft.com/office/powerpoint/2010/main" val="9622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rtlCol="0"/>
          <a:lstStyle/>
          <a:p>
            <a:pPr rtl="0"/>
            <a:r>
              <a:rPr lang="en-GB" dirty="0"/>
              <a:t>Topics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788152" y="1527048"/>
            <a:ext cx="5451348" cy="3931920"/>
          </a:xfrm>
        </p:spPr>
        <p:txBody>
          <a:bodyPr rtlCol="0"/>
          <a:lstStyle/>
          <a:p>
            <a:pPr marL="0" indent="0" rtl="0">
              <a:buNone/>
            </a:pPr>
            <a:r>
              <a:rPr lang="en-GB" dirty="0"/>
              <a:t>EHC Assessments </a:t>
            </a:r>
          </a:p>
          <a:p>
            <a:pPr marL="0" indent="0" rtl="0">
              <a:buNone/>
            </a:pPr>
            <a:r>
              <a:rPr lang="en-GB" dirty="0"/>
              <a:t>EHCP Annual Review meetings</a:t>
            </a:r>
          </a:p>
          <a:p>
            <a:pPr marL="0" indent="0" rtl="0">
              <a:buNone/>
            </a:pPr>
            <a:r>
              <a:rPr lang="en-GB" dirty="0"/>
              <a:t>EHCP Placement consultations</a:t>
            </a:r>
          </a:p>
          <a:p>
            <a:pPr marL="0" indent="0" rtl="0">
              <a:buNone/>
            </a:pPr>
            <a:r>
              <a:rPr lang="en-GB" dirty="0"/>
              <a:t>Tribunals</a:t>
            </a:r>
          </a:p>
          <a:p>
            <a:pPr marL="0" indent="0" rtl="0">
              <a:buNone/>
            </a:pPr>
            <a:r>
              <a:rPr lang="en-GB" dirty="0"/>
              <a:t>Disability discrimination</a:t>
            </a:r>
          </a:p>
        </p:txBody>
      </p:sp>
      <p:sp>
        <p:nvSpPr>
          <p:cNvPr id="4" name="Date Placeholder 3">
            <a:extLst>
              <a:ext uri="{FF2B5EF4-FFF2-40B4-BE49-F238E27FC236}">
                <a16:creationId xmlns:a16="http://schemas.microsoft.com/office/drawing/2014/main" id="{78C8B647-084C-492D-A242-148BEA5B6823}"/>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dirty="0">
                <a:ln>
                  <a:noFill/>
                </a:ln>
                <a:solidFill>
                  <a:prstClr val="black">
                    <a:tint val="75000"/>
                  </a:prstClr>
                </a:solidFill>
                <a:effectLst/>
                <a:uLnTx/>
                <a:uFillTx/>
                <a:latin typeface="Calibri" panose="020F0502020204030204"/>
                <a:ea typeface="+mn-ea"/>
                <a:cs typeface="+mn-cs"/>
              </a:rPr>
              <a:t>17/11/2023</a:t>
            </a:r>
          </a:p>
        </p:txBody>
      </p:sp>
      <p:sp>
        <p:nvSpPr>
          <p:cNvPr id="5" name="Footer Placeholder 4">
            <a:extLst>
              <a:ext uri="{FF2B5EF4-FFF2-40B4-BE49-F238E27FC236}">
                <a16:creationId xmlns:a16="http://schemas.microsoft.com/office/drawing/2014/main" id="{A4A2B84E-2163-44C1-99D0-6F162AEA82E9}"/>
              </a:ext>
            </a:extLst>
          </p:cNvPr>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dirty="0">
                <a:ln>
                  <a:noFill/>
                </a:ln>
                <a:solidFill>
                  <a:prstClr val="black">
                    <a:tint val="75000"/>
                  </a:prstClr>
                </a:solidFill>
                <a:effectLst/>
                <a:uLnTx/>
                <a:uFillTx/>
                <a:latin typeface="Calibri" panose="020F0502020204030204"/>
                <a:ea typeface="+mn-ea"/>
                <a:cs typeface="+mn-cs"/>
              </a:rPr>
              <a:t>Presentation Title</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GB"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p:txBody>
          <a:bodyPr rtlCol="0"/>
          <a:lstStyle/>
          <a:p>
            <a:pPr rtl="0"/>
            <a:r>
              <a:rPr lang="en-GB" dirty="0"/>
              <a:t>EHC Assessments</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p:txBody>
          <a:bodyPr rtlCol="0">
            <a:normAutofit fontScale="85000" lnSpcReduction="20000"/>
          </a:bodyPr>
          <a:lstStyle/>
          <a:p>
            <a:pPr marL="342900" indent="-342900" rtl="0">
              <a:buFont typeface="Arial" panose="020B0604020202020204" pitchFamily="34" charset="0"/>
              <a:buChar char="•"/>
            </a:pPr>
            <a:r>
              <a:rPr lang="en-GB" dirty="0"/>
              <a:t>Pre assessment SEN input - SEND Cop – Chapter 6</a:t>
            </a:r>
          </a:p>
          <a:p>
            <a:pPr marL="342900" indent="-342900" rtl="0">
              <a:buFont typeface="Arial" panose="020B0604020202020204" pitchFamily="34" charset="0"/>
              <a:buChar char="•"/>
            </a:pPr>
            <a:r>
              <a:rPr lang="en-GB" dirty="0"/>
              <a:t>EHC needs assessment request – the LA </a:t>
            </a:r>
            <a:r>
              <a:rPr lang="en-GB" b="1" dirty="0"/>
              <a:t>should consider whether there is evidence that despite the early years provider, school or post-16 institution having taken relevant and purposeful action to identify, assess and meet the special educational needs of the child or young person, the young person has not made expected progress. To inform their decision the LA will need to take into account a wide range of evidence… .  </a:t>
            </a:r>
            <a:r>
              <a:rPr lang="en-GB" dirty="0"/>
              <a:t>(SEND CoP 9.14)</a:t>
            </a:r>
          </a:p>
          <a:p>
            <a:pPr marL="342900" indent="-342900" rtl="0">
              <a:buFont typeface="Arial" panose="020B0604020202020204" pitchFamily="34" charset="0"/>
              <a:buChar char="•"/>
            </a:pPr>
            <a:r>
              <a:rPr lang="en-GB" dirty="0"/>
              <a:t>Primary legislation – s.36 CFA 2014 </a:t>
            </a:r>
            <a:r>
              <a:rPr lang="en-GB" dirty="0">
                <a:hlinkClick r:id="rId3"/>
              </a:rPr>
              <a:t>Children and Families Act 2014 (legislation.gov.uk)</a:t>
            </a:r>
            <a:endParaRPr lang="en-GB" dirty="0"/>
          </a:p>
          <a:p>
            <a:pPr rtl="0"/>
            <a:endParaRPr lang="en-GB" dirty="0"/>
          </a:p>
        </p:txBody>
      </p:sp>
      <p:pic>
        <p:nvPicPr>
          <p:cNvPr id="13" name="Picture Placeholder 12" descr="boy playing with space ship toys">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rotWithShape="1">
          <a:blip r:embed="rId4"/>
          <a:srcRect/>
          <a:stretch/>
        </p:blipFill>
        <p:spPr>
          <a:xfrm>
            <a:off x="9286874" y="3954260"/>
            <a:ext cx="2524125" cy="2524125"/>
          </a:xfrm>
        </p:spPr>
      </p:pic>
      <p:sp>
        <p:nvSpPr>
          <p:cNvPr id="14" name="Date Placeholder 13">
            <a:extLst>
              <a:ext uri="{FF2B5EF4-FFF2-40B4-BE49-F238E27FC236}">
                <a16:creationId xmlns:a16="http://schemas.microsoft.com/office/drawing/2014/main" id="{A01CAB10-68AF-4904-BD59-D332B297A10F}"/>
              </a:ext>
            </a:extLst>
          </p:cNvPr>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dirty="0">
                <a:ln>
                  <a:noFill/>
                </a:ln>
                <a:solidFill>
                  <a:prstClr val="black">
                    <a:tint val="75000"/>
                  </a:prstClr>
                </a:solidFill>
                <a:effectLst/>
                <a:uLnTx/>
                <a:uFillTx/>
                <a:latin typeface="Calibri" panose="020F0502020204030204"/>
                <a:ea typeface="+mn-ea"/>
                <a:cs typeface="+mn-cs"/>
              </a:rPr>
              <a:t>17/11/2023</a:t>
            </a:r>
          </a:p>
        </p:txBody>
      </p:sp>
      <p:sp>
        <p:nvSpPr>
          <p:cNvPr id="15" name="Footer Placeholder 14">
            <a:extLst>
              <a:ext uri="{FF2B5EF4-FFF2-40B4-BE49-F238E27FC236}">
                <a16:creationId xmlns:a16="http://schemas.microsoft.com/office/drawing/2014/main" id="{96B342A5-1683-4650-BB07-B98D8B23C1FC}"/>
              </a:ext>
            </a:extLst>
          </p:cNvPr>
          <p:cNvSpPr>
            <a:spLocks noGrp="1"/>
          </p:cNvSpPr>
          <p:nvPr>
            <p:ph type="ftr" sz="quarter" idx="11"/>
          </p:nvPr>
        </p:nvSpPr>
        <p:spPr/>
        <p:txBody>
          <a:bodyPr rtlCol="0"/>
          <a:lstStyle/>
          <a:p>
            <a:pPr lvl="0" rtl="0"/>
            <a:r>
              <a:rPr lang="en-GB" dirty="0"/>
              <a:t>A brief overview of the SEND statutory framework</a:t>
            </a:r>
          </a:p>
        </p:txBody>
      </p:sp>
      <p:sp>
        <p:nvSpPr>
          <p:cNvPr id="16" name="Slide Number Placeholder 15">
            <a:extLst>
              <a:ext uri="{FF2B5EF4-FFF2-40B4-BE49-F238E27FC236}">
                <a16:creationId xmlns:a16="http://schemas.microsoft.com/office/drawing/2014/main" id="{46EEA4F1-5FA3-4EBF-97F1-DF392077DB76}"/>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GB"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
        <p:nvSpPr>
          <p:cNvPr id="2" name="Picture Placeholder 1">
            <a:extLst>
              <a:ext uri="{FF2B5EF4-FFF2-40B4-BE49-F238E27FC236}">
                <a16:creationId xmlns:a16="http://schemas.microsoft.com/office/drawing/2014/main" id="{64C14196-0ABD-0E90-2B65-6B8CA4CE7FA2}"/>
              </a:ext>
            </a:extLst>
          </p:cNvPr>
          <p:cNvSpPr>
            <a:spLocks noGrp="1"/>
          </p:cNvSpPr>
          <p:nvPr>
            <p:ph type="pic" sz="quarter" idx="13"/>
          </p:nvPr>
        </p:nvSpPr>
        <p:spPr/>
      </p:sp>
      <p:pic>
        <p:nvPicPr>
          <p:cNvPr id="8" name="Picture 2" descr="Special educational needs and disability code of practice: 0 to 25 years:  statutory guidance for organisations who work with and support children and  young people with special educational needs and disabilities -">
            <a:extLst>
              <a:ext uri="{FF2B5EF4-FFF2-40B4-BE49-F238E27FC236}">
                <a16:creationId xmlns:a16="http://schemas.microsoft.com/office/drawing/2014/main" id="{214E11C9-F5DE-3B4C-911C-DC0427A445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2210" y="772594"/>
            <a:ext cx="3181666" cy="318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9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2976-E2E2-F94B-4301-D3215E64298F}"/>
              </a:ext>
            </a:extLst>
          </p:cNvPr>
          <p:cNvSpPr>
            <a:spLocks noGrp="1"/>
          </p:cNvSpPr>
          <p:nvPr>
            <p:ph type="title"/>
          </p:nvPr>
        </p:nvSpPr>
        <p:spPr>
          <a:xfrm>
            <a:off x="838200" y="1399032"/>
            <a:ext cx="3924300" cy="4069080"/>
          </a:xfrm>
        </p:spPr>
        <p:txBody>
          <a:bodyPr/>
          <a:lstStyle/>
          <a:p>
            <a:r>
              <a:rPr lang="en-GB" dirty="0"/>
              <a:t>Annual Review meetings</a:t>
            </a:r>
            <a:br>
              <a:rPr lang="en-GB" dirty="0"/>
            </a:br>
            <a:r>
              <a:rPr lang="en-GB" dirty="0"/>
              <a:t> </a:t>
            </a:r>
            <a:r>
              <a:rPr lang="en-GB" sz="2800" dirty="0"/>
              <a:t>SEND CoP Chapter 9</a:t>
            </a:r>
          </a:p>
        </p:txBody>
      </p:sp>
      <p:sp>
        <p:nvSpPr>
          <p:cNvPr id="3" name="Content Placeholder 2">
            <a:extLst>
              <a:ext uri="{FF2B5EF4-FFF2-40B4-BE49-F238E27FC236}">
                <a16:creationId xmlns:a16="http://schemas.microsoft.com/office/drawing/2014/main" id="{169B2075-F887-0170-93CB-6B1EBA014F45}"/>
              </a:ext>
            </a:extLst>
          </p:cNvPr>
          <p:cNvSpPr>
            <a:spLocks noGrp="1"/>
          </p:cNvSpPr>
          <p:nvPr>
            <p:ph idx="1"/>
          </p:nvPr>
        </p:nvSpPr>
        <p:spPr>
          <a:xfrm>
            <a:off x="4905375" y="1485900"/>
            <a:ext cx="6657975" cy="4648200"/>
          </a:xfrm>
        </p:spPr>
        <p:txBody>
          <a:bodyPr>
            <a:normAutofit lnSpcReduction="10000"/>
          </a:bodyPr>
          <a:lstStyle/>
          <a:p>
            <a:pPr marL="685800" lvl="1" indent="-457200"/>
            <a:r>
              <a:rPr lang="en-US" dirty="0"/>
              <a:t>Reviews must focus on the child or young person’s progress towards achieving the outcomes specified in the EHC Plan. 9.166</a:t>
            </a:r>
          </a:p>
          <a:p>
            <a:pPr marL="685800" lvl="1" indent="-457200"/>
            <a:r>
              <a:rPr lang="en-US" dirty="0"/>
              <a:t>All Reviews taking place from Year 9 at the latest and onwards must include a focus on preparing for adulthood.  9.184</a:t>
            </a:r>
          </a:p>
          <a:p>
            <a:pPr marL="685800" lvl="1" indent="-457200"/>
            <a:r>
              <a:rPr lang="en-US" dirty="0"/>
              <a:t>As the young person is nearing the end of their time in formal education and the plan is likely to be ceased within the next 12 months, the annual review should consider good exit planning. 9.185</a:t>
            </a:r>
          </a:p>
          <a:p>
            <a:pPr marL="685800" lvl="1" indent="-457200"/>
            <a:r>
              <a:rPr lang="en-US" dirty="0"/>
              <a:t>EHC Plans are not expected to be amended on a very frequent basis. 9.193</a:t>
            </a:r>
            <a:endParaRPr lang="en-GB" dirty="0"/>
          </a:p>
        </p:txBody>
      </p:sp>
      <p:sp>
        <p:nvSpPr>
          <p:cNvPr id="4" name="Date Placeholder 3">
            <a:extLst>
              <a:ext uri="{FF2B5EF4-FFF2-40B4-BE49-F238E27FC236}">
                <a16:creationId xmlns:a16="http://schemas.microsoft.com/office/drawing/2014/main" id="{9019C60B-E610-94D1-ABFA-F33BD71691CD}"/>
              </a:ext>
            </a:extLst>
          </p:cNvPr>
          <p:cNvSpPr>
            <a:spLocks noGrp="1"/>
          </p:cNvSpPr>
          <p:nvPr>
            <p:ph type="dt" sz="half" idx="10"/>
          </p:nvPr>
        </p:nvSpPr>
        <p:spPr/>
        <p:txBody>
          <a:bodyPr/>
          <a:lstStyle/>
          <a:p>
            <a:pPr rtl="0">
              <a:defRPr/>
            </a:pPr>
            <a:r>
              <a:rPr lang="en-GB" noProof="0" dirty="0">
                <a:solidFill>
                  <a:prstClr val="black">
                    <a:tint val="75000"/>
                  </a:prstClr>
                </a:solidFill>
              </a:rPr>
              <a:t>17/11/2023</a:t>
            </a:r>
          </a:p>
        </p:txBody>
      </p:sp>
      <p:sp>
        <p:nvSpPr>
          <p:cNvPr id="5" name="Footer Placeholder 4">
            <a:extLst>
              <a:ext uri="{FF2B5EF4-FFF2-40B4-BE49-F238E27FC236}">
                <a16:creationId xmlns:a16="http://schemas.microsoft.com/office/drawing/2014/main" id="{B95096A8-EE0D-B36F-4214-2284EFE5822D}"/>
              </a:ext>
            </a:extLst>
          </p:cNvPr>
          <p:cNvSpPr>
            <a:spLocks noGrp="1"/>
          </p:cNvSpPr>
          <p:nvPr>
            <p:ph type="ftr" sz="quarter" idx="11"/>
          </p:nvPr>
        </p:nvSpPr>
        <p:spPr/>
        <p:txBody>
          <a:bodyPr/>
          <a:lstStyle/>
          <a:p>
            <a:pPr lvl="0"/>
            <a:r>
              <a:rPr lang="en-GB" dirty="0"/>
              <a:t>A brief overview of the SEND statutory framework</a:t>
            </a:r>
          </a:p>
        </p:txBody>
      </p:sp>
      <p:sp>
        <p:nvSpPr>
          <p:cNvPr id="6" name="Slide Number Placeholder 5">
            <a:extLst>
              <a:ext uri="{FF2B5EF4-FFF2-40B4-BE49-F238E27FC236}">
                <a16:creationId xmlns:a16="http://schemas.microsoft.com/office/drawing/2014/main" id="{131B71A8-B60B-2EDA-3F86-6816DDD649C2}"/>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4</a:t>
            </a:fld>
            <a:endParaRPr lang="en-GB" noProof="0">
              <a:solidFill>
                <a:prstClr val="black">
                  <a:tint val="75000"/>
                </a:prstClr>
              </a:solidFill>
            </a:endParaRPr>
          </a:p>
        </p:txBody>
      </p:sp>
    </p:spTree>
    <p:extLst>
      <p:ext uri="{BB962C8B-B14F-4D97-AF65-F5344CB8AC3E}">
        <p14:creationId xmlns:p14="http://schemas.microsoft.com/office/powerpoint/2010/main" val="2652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181FFA-1445-BA20-0E93-D3FAD36E56D3}"/>
              </a:ext>
            </a:extLst>
          </p:cNvPr>
          <p:cNvSpPr>
            <a:spLocks noGrp="1"/>
          </p:cNvSpPr>
          <p:nvPr>
            <p:ph type="title"/>
          </p:nvPr>
        </p:nvSpPr>
        <p:spPr>
          <a:xfrm>
            <a:off x="539496" y="365125"/>
            <a:ext cx="10515600" cy="1325563"/>
          </a:xfrm>
        </p:spPr>
        <p:txBody>
          <a:bodyPr anchor="ctr">
            <a:normAutofit/>
          </a:bodyPr>
          <a:lstStyle/>
          <a:p>
            <a:r>
              <a:rPr lang="en-GB" dirty="0"/>
              <a:t>Annual Review Process – LA perspective</a:t>
            </a:r>
          </a:p>
        </p:txBody>
      </p:sp>
      <p:pic>
        <p:nvPicPr>
          <p:cNvPr id="2050" name="Graphic 1">
            <a:extLst>
              <a:ext uri="{FF2B5EF4-FFF2-40B4-BE49-F238E27FC236}">
                <a16:creationId xmlns:a16="http://schemas.microsoft.com/office/drawing/2014/main" id="{CCB4BBCA-8C61-0006-53F1-10A8B95479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1965" y="1312914"/>
            <a:ext cx="9290662" cy="5225998"/>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a:extLst>
              <a:ext uri="{FF2B5EF4-FFF2-40B4-BE49-F238E27FC236}">
                <a16:creationId xmlns:a16="http://schemas.microsoft.com/office/drawing/2014/main" id="{15E107B3-EDBB-E6C1-53E7-B8E6AD42D0A1}"/>
              </a:ext>
            </a:extLst>
          </p:cNvPr>
          <p:cNvSpPr>
            <a:spLocks noGrp="1"/>
          </p:cNvSpPr>
          <p:nvPr>
            <p:ph type="dt" sz="half" idx="10"/>
          </p:nvPr>
        </p:nvSpPr>
        <p:spPr>
          <a:xfrm>
            <a:off x="838200" y="6356350"/>
            <a:ext cx="2743200" cy="365125"/>
          </a:xfrm>
        </p:spPr>
        <p:txBody>
          <a:bodyPr anchor="ctr">
            <a:normAutofit/>
          </a:bodyPr>
          <a:lstStyle/>
          <a:p>
            <a:pPr rtl="0">
              <a:spcAft>
                <a:spcPts val="600"/>
              </a:spcAft>
              <a:defRPr/>
            </a:pPr>
            <a:r>
              <a:rPr lang="en-GB" dirty="0">
                <a:solidFill>
                  <a:prstClr val="black">
                    <a:tint val="75000"/>
                  </a:prstClr>
                </a:solidFill>
              </a:rPr>
              <a:t>17/11/2023</a:t>
            </a:r>
            <a:endParaRPr lang="en-GB" noProof="0" dirty="0">
              <a:solidFill>
                <a:prstClr val="black">
                  <a:tint val="75000"/>
                </a:prstClr>
              </a:solidFill>
            </a:endParaRPr>
          </a:p>
        </p:txBody>
      </p:sp>
      <p:sp>
        <p:nvSpPr>
          <p:cNvPr id="7" name="Footer Placeholder 6">
            <a:extLst>
              <a:ext uri="{FF2B5EF4-FFF2-40B4-BE49-F238E27FC236}">
                <a16:creationId xmlns:a16="http://schemas.microsoft.com/office/drawing/2014/main" id="{2900F9B2-DBD4-8513-9968-31168692F556}"/>
              </a:ext>
            </a:extLst>
          </p:cNvPr>
          <p:cNvSpPr>
            <a:spLocks noGrp="1"/>
          </p:cNvSpPr>
          <p:nvPr>
            <p:ph type="ftr" sz="quarter" idx="11"/>
          </p:nvPr>
        </p:nvSpPr>
        <p:spPr>
          <a:xfrm>
            <a:off x="4038600" y="6356350"/>
            <a:ext cx="4114800" cy="365125"/>
          </a:xfrm>
        </p:spPr>
        <p:txBody>
          <a:bodyPr anchor="ctr">
            <a:normAutofit/>
          </a:bodyPr>
          <a:lstStyle/>
          <a:p>
            <a:pPr lvl="0" rtl="0"/>
            <a:r>
              <a:rPr lang="en-GB" dirty="0"/>
              <a:t>A brief overview of the SEND statutory framework</a:t>
            </a:r>
          </a:p>
        </p:txBody>
      </p:sp>
      <p:sp>
        <p:nvSpPr>
          <p:cNvPr id="8" name="Slide Number Placeholder 7">
            <a:extLst>
              <a:ext uri="{FF2B5EF4-FFF2-40B4-BE49-F238E27FC236}">
                <a16:creationId xmlns:a16="http://schemas.microsoft.com/office/drawing/2014/main" id="{67701548-ECAF-B49D-73AA-87B3F33E4D20}"/>
              </a:ext>
            </a:extLst>
          </p:cNvPr>
          <p:cNvSpPr>
            <a:spLocks noGrp="1"/>
          </p:cNvSpPr>
          <p:nvPr>
            <p:ph type="sldNum" sz="quarter" idx="12"/>
          </p:nvPr>
        </p:nvSpPr>
        <p:spPr>
          <a:xfrm>
            <a:off x="8610600" y="6356350"/>
            <a:ext cx="2743200" cy="365125"/>
          </a:xfrm>
        </p:spPr>
        <p:txBody>
          <a:bodyPr anchor="ctr">
            <a:normAutofit/>
          </a:bodyPr>
          <a:lstStyle/>
          <a:p>
            <a:pPr rtl="0">
              <a:spcAft>
                <a:spcPts val="600"/>
              </a:spcAft>
              <a:defRPr/>
            </a:pPr>
            <a:fld id="{D76B855D-E9CC-4FF8-AD85-6CDC7B89A0DE}" type="slidenum">
              <a:rPr lang="en-GB" noProof="0" smtClean="0">
                <a:solidFill>
                  <a:prstClr val="black">
                    <a:tint val="75000"/>
                  </a:prstClr>
                </a:solidFill>
              </a:rPr>
              <a:pPr rtl="0">
                <a:spcAft>
                  <a:spcPts val="600"/>
                </a:spcAft>
                <a:defRPr/>
              </a:pPr>
              <a:t>5</a:t>
            </a:fld>
            <a:endParaRPr lang="en-GB" noProof="0">
              <a:solidFill>
                <a:prstClr val="black">
                  <a:tint val="75000"/>
                </a:prstClr>
              </a:solidFill>
            </a:endParaRPr>
          </a:p>
        </p:txBody>
      </p:sp>
    </p:spTree>
    <p:extLst>
      <p:ext uri="{BB962C8B-B14F-4D97-AF65-F5344CB8AC3E}">
        <p14:creationId xmlns:p14="http://schemas.microsoft.com/office/powerpoint/2010/main" val="422420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54DE5-7D19-9FD8-13B7-203B5ECDC2CC}"/>
              </a:ext>
            </a:extLst>
          </p:cNvPr>
          <p:cNvSpPr>
            <a:spLocks noGrp="1"/>
          </p:cNvSpPr>
          <p:nvPr>
            <p:ph type="title"/>
          </p:nvPr>
        </p:nvSpPr>
        <p:spPr>
          <a:xfrm>
            <a:off x="1170432" y="1399032"/>
            <a:ext cx="3077718" cy="3496818"/>
          </a:xfrm>
        </p:spPr>
        <p:txBody>
          <a:bodyPr anchor="ctr">
            <a:normAutofit fontScale="90000"/>
          </a:bodyPr>
          <a:lstStyle/>
          <a:p>
            <a:r>
              <a:rPr lang="en-GB" dirty="0"/>
              <a:t>DfE </a:t>
            </a:r>
            <a:r>
              <a:rPr lang="en-GB" dirty="0" err="1"/>
              <a:t>PfA</a:t>
            </a:r>
            <a:r>
              <a:rPr lang="en-GB" dirty="0"/>
              <a:t> Outcomes Tool – </a:t>
            </a:r>
            <a:r>
              <a:rPr lang="en-GB" sz="3100" dirty="0"/>
              <a:t>preparing for adulthood from the earliest years</a:t>
            </a:r>
            <a:br>
              <a:rPr lang="en-GB" dirty="0"/>
            </a:br>
            <a:br>
              <a:rPr lang="en-GB" dirty="0"/>
            </a:br>
            <a:r>
              <a:rPr lang="en-GB" sz="1800" dirty="0" err="1">
                <a:hlinkClick r:id="rId2"/>
              </a:rPr>
              <a:t>PfA</a:t>
            </a:r>
            <a:r>
              <a:rPr lang="en-GB" sz="1800" dirty="0">
                <a:hlinkClick r:id="rId2"/>
              </a:rPr>
              <a:t> outcomes Tool.pdf (councilfordisabledchildren.org.uk)</a:t>
            </a:r>
            <a:endParaRPr lang="en-GB" sz="1800" dirty="0"/>
          </a:p>
        </p:txBody>
      </p:sp>
      <p:pic>
        <p:nvPicPr>
          <p:cNvPr id="3074" name="Picture 2" descr="Preparing For Adulthood | Bexley IASS">
            <a:extLst>
              <a:ext uri="{FF2B5EF4-FFF2-40B4-BE49-F238E27FC236}">
                <a16:creationId xmlns:a16="http://schemas.microsoft.com/office/drawing/2014/main" id="{C9C89B84-DE76-102C-3287-13E4D18902B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38860" y="1324564"/>
            <a:ext cx="6352930" cy="443996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Date Placeholder 5">
            <a:extLst>
              <a:ext uri="{FF2B5EF4-FFF2-40B4-BE49-F238E27FC236}">
                <a16:creationId xmlns:a16="http://schemas.microsoft.com/office/drawing/2014/main" id="{D39D4A83-9366-8F17-89E3-1E9C164F3A1A}"/>
              </a:ext>
            </a:extLst>
          </p:cNvPr>
          <p:cNvSpPr>
            <a:spLocks noGrp="1"/>
          </p:cNvSpPr>
          <p:nvPr>
            <p:ph type="dt" sz="half" idx="10"/>
          </p:nvPr>
        </p:nvSpPr>
        <p:spPr>
          <a:xfrm>
            <a:off x="838200" y="6356350"/>
            <a:ext cx="2743200" cy="365125"/>
          </a:xfrm>
        </p:spPr>
        <p:txBody>
          <a:bodyPr anchor="ctr">
            <a:normAutofit/>
          </a:bodyPr>
          <a:lstStyle/>
          <a:p>
            <a:pPr rtl="0">
              <a:spcAft>
                <a:spcPts val="600"/>
              </a:spcAft>
              <a:defRPr/>
            </a:pPr>
            <a:r>
              <a:rPr lang="en-GB" noProof="0" dirty="0">
                <a:solidFill>
                  <a:prstClr val="black">
                    <a:tint val="75000"/>
                  </a:prstClr>
                </a:solidFill>
              </a:rPr>
              <a:t>17/11/2023</a:t>
            </a:r>
          </a:p>
        </p:txBody>
      </p:sp>
      <p:sp>
        <p:nvSpPr>
          <p:cNvPr id="7" name="Footer Placeholder 6">
            <a:extLst>
              <a:ext uri="{FF2B5EF4-FFF2-40B4-BE49-F238E27FC236}">
                <a16:creationId xmlns:a16="http://schemas.microsoft.com/office/drawing/2014/main" id="{6F32FE76-8BBA-2C6F-0C8B-36E752544E66}"/>
              </a:ext>
            </a:extLst>
          </p:cNvPr>
          <p:cNvSpPr>
            <a:spLocks noGrp="1"/>
          </p:cNvSpPr>
          <p:nvPr>
            <p:ph type="ftr" sz="quarter" idx="11"/>
          </p:nvPr>
        </p:nvSpPr>
        <p:spPr>
          <a:xfrm>
            <a:off x="4038600" y="6356350"/>
            <a:ext cx="4114800" cy="365125"/>
          </a:xfrm>
        </p:spPr>
        <p:txBody>
          <a:bodyPr anchor="ctr">
            <a:normAutofit/>
          </a:bodyPr>
          <a:lstStyle/>
          <a:p>
            <a:pPr rtl="0">
              <a:spcAft>
                <a:spcPts val="600"/>
              </a:spcAft>
              <a:defRPr/>
            </a:pPr>
            <a:r>
              <a:rPr lang="en-GB" noProof="0" dirty="0">
                <a:solidFill>
                  <a:prstClr val="black">
                    <a:tint val="75000"/>
                  </a:prstClr>
                </a:solidFill>
              </a:rPr>
              <a:t>A brief overview of the SEND statutory framework</a:t>
            </a:r>
          </a:p>
        </p:txBody>
      </p:sp>
      <p:sp>
        <p:nvSpPr>
          <p:cNvPr id="8" name="Slide Number Placeholder 7">
            <a:extLst>
              <a:ext uri="{FF2B5EF4-FFF2-40B4-BE49-F238E27FC236}">
                <a16:creationId xmlns:a16="http://schemas.microsoft.com/office/drawing/2014/main" id="{2D605DA1-05D2-84BF-3BEA-CB950ABFF982}"/>
              </a:ext>
            </a:extLst>
          </p:cNvPr>
          <p:cNvSpPr>
            <a:spLocks noGrp="1"/>
          </p:cNvSpPr>
          <p:nvPr>
            <p:ph type="sldNum" sz="quarter" idx="12"/>
          </p:nvPr>
        </p:nvSpPr>
        <p:spPr>
          <a:xfrm>
            <a:off x="8610600" y="6356350"/>
            <a:ext cx="2743200" cy="365125"/>
          </a:xfrm>
        </p:spPr>
        <p:txBody>
          <a:bodyPr anchor="ctr">
            <a:normAutofit/>
          </a:bodyPr>
          <a:lstStyle/>
          <a:p>
            <a:pPr rtl="0">
              <a:spcAft>
                <a:spcPts val="600"/>
              </a:spcAft>
              <a:defRPr/>
            </a:pPr>
            <a:fld id="{D76B855D-E9CC-4FF8-AD85-6CDC7B89A0DE}" type="slidenum">
              <a:rPr lang="en-GB" noProof="0" smtClean="0">
                <a:solidFill>
                  <a:prstClr val="black">
                    <a:tint val="75000"/>
                  </a:prstClr>
                </a:solidFill>
              </a:rPr>
              <a:pPr rtl="0">
                <a:spcAft>
                  <a:spcPts val="600"/>
                </a:spcAft>
                <a:defRPr/>
              </a:pPr>
              <a:t>6</a:t>
            </a:fld>
            <a:endParaRPr lang="en-GB" noProof="0">
              <a:solidFill>
                <a:prstClr val="black">
                  <a:tint val="75000"/>
                </a:prstClr>
              </a:solidFill>
            </a:endParaRPr>
          </a:p>
        </p:txBody>
      </p:sp>
    </p:spTree>
    <p:extLst>
      <p:ext uri="{BB962C8B-B14F-4D97-AF65-F5344CB8AC3E}">
        <p14:creationId xmlns:p14="http://schemas.microsoft.com/office/powerpoint/2010/main" val="238493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B07C-0F49-0043-9482-504CAB2B56A2}"/>
              </a:ext>
            </a:extLst>
          </p:cNvPr>
          <p:cNvSpPr>
            <a:spLocks noGrp="1"/>
          </p:cNvSpPr>
          <p:nvPr>
            <p:ph type="title"/>
          </p:nvPr>
        </p:nvSpPr>
        <p:spPr>
          <a:xfrm>
            <a:off x="539496" y="365125"/>
            <a:ext cx="10515600" cy="1325563"/>
          </a:xfrm>
        </p:spPr>
        <p:txBody>
          <a:bodyPr anchor="ctr">
            <a:normAutofit/>
          </a:bodyPr>
          <a:lstStyle/>
          <a:p>
            <a:r>
              <a:rPr lang="en-GB" dirty="0"/>
              <a:t>EHCP Placement consultations</a:t>
            </a:r>
          </a:p>
        </p:txBody>
      </p:sp>
      <p:sp>
        <p:nvSpPr>
          <p:cNvPr id="4" name="Date Placeholder 3">
            <a:extLst>
              <a:ext uri="{FF2B5EF4-FFF2-40B4-BE49-F238E27FC236}">
                <a16:creationId xmlns:a16="http://schemas.microsoft.com/office/drawing/2014/main" id="{1DF2369D-A510-2775-85AA-C73F4DAF9233}"/>
              </a:ext>
            </a:extLst>
          </p:cNvPr>
          <p:cNvSpPr>
            <a:spLocks noGrp="1"/>
          </p:cNvSpPr>
          <p:nvPr>
            <p:ph type="dt" sz="half" idx="10"/>
          </p:nvPr>
        </p:nvSpPr>
        <p:spPr>
          <a:xfrm>
            <a:off x="838200" y="6356350"/>
            <a:ext cx="2743200" cy="365125"/>
          </a:xfrm>
        </p:spPr>
        <p:txBody>
          <a:bodyPr anchor="ctr">
            <a:normAutofit/>
          </a:bodyPr>
          <a:lstStyle/>
          <a:p>
            <a:pPr rtl="0">
              <a:spcAft>
                <a:spcPts val="600"/>
              </a:spcAft>
              <a:defRPr/>
            </a:pPr>
            <a:r>
              <a:rPr lang="en-GB" noProof="0" dirty="0">
                <a:solidFill>
                  <a:prstClr val="black">
                    <a:tint val="75000"/>
                  </a:prstClr>
                </a:solidFill>
              </a:rPr>
              <a:t>17/11/2023</a:t>
            </a:r>
          </a:p>
        </p:txBody>
      </p:sp>
      <p:sp>
        <p:nvSpPr>
          <p:cNvPr id="5" name="Footer Placeholder 4">
            <a:extLst>
              <a:ext uri="{FF2B5EF4-FFF2-40B4-BE49-F238E27FC236}">
                <a16:creationId xmlns:a16="http://schemas.microsoft.com/office/drawing/2014/main" id="{6CF3819F-E7AC-27D7-0689-00DA32BBA8B8}"/>
              </a:ext>
            </a:extLst>
          </p:cNvPr>
          <p:cNvSpPr>
            <a:spLocks noGrp="1"/>
          </p:cNvSpPr>
          <p:nvPr>
            <p:ph type="ftr" sz="quarter" idx="11"/>
          </p:nvPr>
        </p:nvSpPr>
        <p:spPr>
          <a:xfrm>
            <a:off x="4038600" y="6356350"/>
            <a:ext cx="4114800" cy="365125"/>
          </a:xfrm>
        </p:spPr>
        <p:txBody>
          <a:bodyPr anchor="ctr">
            <a:normAutofit/>
          </a:bodyPr>
          <a:lstStyle/>
          <a:p>
            <a:pPr rtl="0">
              <a:spcAft>
                <a:spcPts val="600"/>
              </a:spcAft>
              <a:defRPr/>
            </a:pPr>
            <a:r>
              <a:rPr lang="en-GB" noProof="0" dirty="0">
                <a:solidFill>
                  <a:prstClr val="black">
                    <a:tint val="75000"/>
                  </a:prstClr>
                </a:solidFill>
              </a:rPr>
              <a:t>A brief overview of the SEND statutory framework</a:t>
            </a:r>
          </a:p>
        </p:txBody>
      </p:sp>
      <p:sp>
        <p:nvSpPr>
          <p:cNvPr id="6" name="Slide Number Placeholder 5">
            <a:extLst>
              <a:ext uri="{FF2B5EF4-FFF2-40B4-BE49-F238E27FC236}">
                <a16:creationId xmlns:a16="http://schemas.microsoft.com/office/drawing/2014/main" id="{548AF6A2-9F47-CB10-77C1-249EA7255116}"/>
              </a:ext>
            </a:extLst>
          </p:cNvPr>
          <p:cNvSpPr>
            <a:spLocks noGrp="1"/>
          </p:cNvSpPr>
          <p:nvPr>
            <p:ph type="sldNum" sz="quarter" idx="12"/>
          </p:nvPr>
        </p:nvSpPr>
        <p:spPr>
          <a:xfrm>
            <a:off x="8610600" y="6356350"/>
            <a:ext cx="2743200" cy="365125"/>
          </a:xfrm>
        </p:spPr>
        <p:txBody>
          <a:bodyPr anchor="ctr">
            <a:normAutofit/>
          </a:bodyPr>
          <a:lstStyle/>
          <a:p>
            <a:pPr rtl="0">
              <a:spcAft>
                <a:spcPts val="600"/>
              </a:spcAft>
              <a:defRPr/>
            </a:pPr>
            <a:fld id="{D76B855D-E9CC-4FF8-AD85-6CDC7B89A0DE}" type="slidenum">
              <a:rPr lang="en-GB" noProof="0" smtClean="0">
                <a:solidFill>
                  <a:prstClr val="black">
                    <a:tint val="75000"/>
                  </a:prstClr>
                </a:solidFill>
              </a:rPr>
              <a:pPr rtl="0">
                <a:spcAft>
                  <a:spcPts val="600"/>
                </a:spcAft>
                <a:defRPr/>
              </a:pPr>
              <a:t>7</a:t>
            </a:fld>
            <a:endParaRPr lang="en-GB" noProof="0">
              <a:solidFill>
                <a:prstClr val="black">
                  <a:tint val="75000"/>
                </a:prstClr>
              </a:solidFill>
            </a:endParaRPr>
          </a:p>
        </p:txBody>
      </p:sp>
      <p:graphicFrame>
        <p:nvGraphicFramePr>
          <p:cNvPr id="8" name="Content Placeholder 2">
            <a:extLst>
              <a:ext uri="{FF2B5EF4-FFF2-40B4-BE49-F238E27FC236}">
                <a16:creationId xmlns:a16="http://schemas.microsoft.com/office/drawing/2014/main" id="{AB30124B-3F25-F078-E468-A27DF014A663}"/>
              </a:ext>
            </a:extLst>
          </p:cNvPr>
          <p:cNvGraphicFramePr>
            <a:graphicFrameLocks noGrp="1"/>
          </p:cNvGraphicFramePr>
          <p:nvPr>
            <p:ph idx="1"/>
            <p:extLst>
              <p:ext uri="{D42A27DB-BD31-4B8C-83A1-F6EECF244321}">
                <p14:modId xmlns:p14="http://schemas.microsoft.com/office/powerpoint/2010/main" val="4128197999"/>
              </p:ext>
            </p:extLst>
          </p:nvPr>
        </p:nvGraphicFramePr>
        <p:xfrm>
          <a:off x="942975" y="1562100"/>
          <a:ext cx="10410825" cy="459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84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AAF2-512C-3741-EB83-BA8FE95487A6}"/>
              </a:ext>
            </a:extLst>
          </p:cNvPr>
          <p:cNvSpPr>
            <a:spLocks noGrp="1"/>
          </p:cNvSpPr>
          <p:nvPr>
            <p:ph type="title"/>
          </p:nvPr>
        </p:nvSpPr>
        <p:spPr/>
        <p:txBody>
          <a:bodyPr/>
          <a:lstStyle/>
          <a:p>
            <a:r>
              <a:rPr lang="en-GB" dirty="0"/>
              <a:t>EHCP Tribunals</a:t>
            </a:r>
          </a:p>
        </p:txBody>
      </p:sp>
      <p:sp>
        <p:nvSpPr>
          <p:cNvPr id="3" name="Content Placeholder 2">
            <a:extLst>
              <a:ext uri="{FF2B5EF4-FFF2-40B4-BE49-F238E27FC236}">
                <a16:creationId xmlns:a16="http://schemas.microsoft.com/office/drawing/2014/main" id="{8EF8D5C7-16BF-D70F-D4DF-83825657AA34}"/>
              </a:ext>
            </a:extLst>
          </p:cNvPr>
          <p:cNvSpPr>
            <a:spLocks noGrp="1"/>
          </p:cNvSpPr>
          <p:nvPr>
            <p:ph idx="1"/>
          </p:nvPr>
        </p:nvSpPr>
        <p:spPr>
          <a:xfrm>
            <a:off x="1179575" y="1514475"/>
            <a:ext cx="9974199" cy="4648200"/>
          </a:xfrm>
        </p:spPr>
        <p:txBody>
          <a:bodyPr/>
          <a:lstStyle/>
          <a:p>
            <a:r>
              <a:rPr lang="en-GB" dirty="0"/>
              <a:t>Section B – needs</a:t>
            </a:r>
          </a:p>
          <a:p>
            <a:r>
              <a:rPr lang="en-GB" dirty="0"/>
              <a:t>Section F – provision</a:t>
            </a:r>
          </a:p>
          <a:p>
            <a:r>
              <a:rPr lang="en-GB" dirty="0"/>
              <a:t>Section I – placement</a:t>
            </a:r>
          </a:p>
          <a:p>
            <a:r>
              <a:rPr lang="en-GB" dirty="0"/>
              <a:t>Witness statement information required: </a:t>
            </a:r>
            <a:r>
              <a:rPr lang="en-GB" sz="2000" i="1" dirty="0">
                <a:effectLst/>
                <a:latin typeface="Arial" panose="020B0604020202020204" pitchFamily="34" charset="0"/>
                <a:ea typeface="Calibri" panose="020F0502020204030204" pitchFamily="34" charset="0"/>
              </a:rPr>
              <a:t>the proposed provision for the CYP, staffing information and information about the nature and severity of the difficulties in the class group with whom it is propose that they would be taught, a description of the available peer group and any other relevant information about placement at the School</a:t>
            </a:r>
            <a:r>
              <a:rPr lang="en-GB" sz="2000" dirty="0">
                <a:effectLst/>
                <a:latin typeface="Arial" panose="020B0604020202020204" pitchFamily="34" charset="0"/>
                <a:ea typeface="Calibri" panose="020F0502020204030204" pitchFamily="34" charset="0"/>
              </a:rPr>
              <a:t>. </a:t>
            </a:r>
          </a:p>
          <a:p>
            <a:r>
              <a:rPr lang="en-GB" dirty="0"/>
              <a:t>Evidence should be related to your setting only. </a:t>
            </a:r>
          </a:p>
        </p:txBody>
      </p:sp>
      <p:sp>
        <p:nvSpPr>
          <p:cNvPr id="4" name="Date Placeholder 3">
            <a:extLst>
              <a:ext uri="{FF2B5EF4-FFF2-40B4-BE49-F238E27FC236}">
                <a16:creationId xmlns:a16="http://schemas.microsoft.com/office/drawing/2014/main" id="{7311D076-C998-92D5-ED4D-1B1ADC21EDA5}"/>
              </a:ext>
            </a:extLst>
          </p:cNvPr>
          <p:cNvSpPr>
            <a:spLocks noGrp="1"/>
          </p:cNvSpPr>
          <p:nvPr>
            <p:ph type="dt" sz="half" idx="10"/>
          </p:nvPr>
        </p:nvSpPr>
        <p:spPr/>
        <p:txBody>
          <a:bodyPr/>
          <a:lstStyle/>
          <a:p>
            <a:pPr rtl="0">
              <a:defRPr/>
            </a:pPr>
            <a:r>
              <a:rPr lang="en-GB" noProof="0" dirty="0">
                <a:solidFill>
                  <a:prstClr val="black">
                    <a:tint val="75000"/>
                  </a:prstClr>
                </a:solidFill>
              </a:rPr>
              <a:t>17/11/2023</a:t>
            </a:r>
          </a:p>
        </p:txBody>
      </p:sp>
      <p:sp>
        <p:nvSpPr>
          <p:cNvPr id="5" name="Footer Placeholder 4">
            <a:extLst>
              <a:ext uri="{FF2B5EF4-FFF2-40B4-BE49-F238E27FC236}">
                <a16:creationId xmlns:a16="http://schemas.microsoft.com/office/drawing/2014/main" id="{34B544D0-F052-5C06-CF9D-F4DC6C259A5B}"/>
              </a:ext>
            </a:extLst>
          </p:cNvPr>
          <p:cNvSpPr>
            <a:spLocks noGrp="1"/>
          </p:cNvSpPr>
          <p:nvPr>
            <p:ph type="ftr" sz="quarter" idx="11"/>
          </p:nvPr>
        </p:nvSpPr>
        <p:spPr/>
        <p:txBody>
          <a:bodyPr/>
          <a:lstStyle/>
          <a:p>
            <a:pPr rtl="0">
              <a:defRPr/>
            </a:pPr>
            <a:r>
              <a:rPr lang="en-GB" noProof="0" dirty="0">
                <a:solidFill>
                  <a:prstClr val="black">
                    <a:tint val="75000"/>
                  </a:prstClr>
                </a:solidFill>
              </a:rPr>
              <a:t>A brief overview of the SEND statutory framework</a:t>
            </a:r>
          </a:p>
        </p:txBody>
      </p:sp>
      <p:sp>
        <p:nvSpPr>
          <p:cNvPr id="6" name="Slide Number Placeholder 5">
            <a:extLst>
              <a:ext uri="{FF2B5EF4-FFF2-40B4-BE49-F238E27FC236}">
                <a16:creationId xmlns:a16="http://schemas.microsoft.com/office/drawing/2014/main" id="{823808CF-FC7A-8567-CEB5-AEE4E447D6CC}"/>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8</a:t>
            </a:fld>
            <a:endParaRPr lang="en-GB" noProof="0" dirty="0">
              <a:solidFill>
                <a:prstClr val="black">
                  <a:tint val="75000"/>
                </a:prstClr>
              </a:solidFill>
            </a:endParaRPr>
          </a:p>
        </p:txBody>
      </p:sp>
    </p:spTree>
    <p:extLst>
      <p:ext uri="{BB962C8B-B14F-4D97-AF65-F5344CB8AC3E}">
        <p14:creationId xmlns:p14="http://schemas.microsoft.com/office/powerpoint/2010/main" val="66727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667D-332B-E319-7A5C-1F87DEABD2EC}"/>
              </a:ext>
            </a:extLst>
          </p:cNvPr>
          <p:cNvSpPr>
            <a:spLocks noGrp="1"/>
          </p:cNvSpPr>
          <p:nvPr>
            <p:ph type="title"/>
          </p:nvPr>
        </p:nvSpPr>
        <p:spPr/>
        <p:txBody>
          <a:bodyPr/>
          <a:lstStyle/>
          <a:p>
            <a:r>
              <a:rPr lang="en-GB" dirty="0"/>
              <a:t>Disability discrimination</a:t>
            </a:r>
          </a:p>
        </p:txBody>
      </p:sp>
      <p:sp>
        <p:nvSpPr>
          <p:cNvPr id="3" name="Content Placeholder 2">
            <a:extLst>
              <a:ext uri="{FF2B5EF4-FFF2-40B4-BE49-F238E27FC236}">
                <a16:creationId xmlns:a16="http://schemas.microsoft.com/office/drawing/2014/main" id="{7E5A454F-6260-51CA-5828-7699308E4859}"/>
              </a:ext>
            </a:extLst>
          </p:cNvPr>
          <p:cNvSpPr>
            <a:spLocks noGrp="1"/>
          </p:cNvSpPr>
          <p:nvPr>
            <p:ph idx="1"/>
          </p:nvPr>
        </p:nvSpPr>
        <p:spPr/>
        <p:txBody>
          <a:bodyPr/>
          <a:lstStyle/>
          <a:p>
            <a:r>
              <a:rPr lang="en-GB" dirty="0"/>
              <a:t>DD cases are against school</a:t>
            </a:r>
          </a:p>
          <a:p>
            <a:r>
              <a:rPr lang="en-GB" dirty="0"/>
              <a:t>Equality Act 2010 – protected characteristic</a:t>
            </a:r>
          </a:p>
          <a:p>
            <a:r>
              <a:rPr lang="en-GB" dirty="0"/>
              <a:t>Definition of disability – a physical or mental impairment that has a substantial or long term effect on the ability to carry out normal day to day activities. </a:t>
            </a:r>
          </a:p>
          <a:p>
            <a:r>
              <a:rPr lang="en-GB" dirty="0"/>
              <a:t>Reasonable adjustments</a:t>
            </a:r>
          </a:p>
        </p:txBody>
      </p:sp>
      <p:sp>
        <p:nvSpPr>
          <p:cNvPr id="4" name="Date Placeholder 3">
            <a:extLst>
              <a:ext uri="{FF2B5EF4-FFF2-40B4-BE49-F238E27FC236}">
                <a16:creationId xmlns:a16="http://schemas.microsoft.com/office/drawing/2014/main" id="{C4349F08-BA96-F18D-EAF2-2513F7A9552E}"/>
              </a:ext>
            </a:extLst>
          </p:cNvPr>
          <p:cNvSpPr>
            <a:spLocks noGrp="1"/>
          </p:cNvSpPr>
          <p:nvPr>
            <p:ph type="dt" sz="half" idx="10"/>
          </p:nvPr>
        </p:nvSpPr>
        <p:spPr/>
        <p:txBody>
          <a:bodyPr/>
          <a:lstStyle/>
          <a:p>
            <a:pPr rtl="0">
              <a:defRPr/>
            </a:pPr>
            <a:r>
              <a:rPr lang="en-GB" noProof="0">
                <a:solidFill>
                  <a:prstClr val="black">
                    <a:tint val="75000"/>
                  </a:prstClr>
                </a:solidFill>
              </a:rPr>
              <a:t>9/3/20XX</a:t>
            </a:r>
          </a:p>
        </p:txBody>
      </p:sp>
      <p:sp>
        <p:nvSpPr>
          <p:cNvPr id="5" name="Footer Placeholder 4">
            <a:extLst>
              <a:ext uri="{FF2B5EF4-FFF2-40B4-BE49-F238E27FC236}">
                <a16:creationId xmlns:a16="http://schemas.microsoft.com/office/drawing/2014/main" id="{D526596A-772D-7FE0-2F2E-5C16AB2818A6}"/>
              </a:ext>
            </a:extLst>
          </p:cNvPr>
          <p:cNvSpPr>
            <a:spLocks noGrp="1"/>
          </p:cNvSpPr>
          <p:nvPr>
            <p:ph type="ftr" sz="quarter" idx="11"/>
          </p:nvPr>
        </p:nvSpPr>
        <p:spPr/>
        <p:txBody>
          <a:bodyPr/>
          <a:lstStyle/>
          <a:p>
            <a:pPr rtl="0">
              <a:defRPr/>
            </a:pPr>
            <a:r>
              <a:rPr lang="en-GB" noProof="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6D21F8FB-7E45-5160-B544-881B053C599D}"/>
              </a:ext>
            </a:extLst>
          </p:cNvPr>
          <p:cNvSpPr>
            <a:spLocks noGrp="1"/>
          </p:cNvSpPr>
          <p:nvPr>
            <p:ph type="sldNum" sz="quarter" idx="12"/>
          </p:nvPr>
        </p:nvSpPr>
        <p:spPr/>
        <p:txBody>
          <a:bodyPr/>
          <a:lstStyle/>
          <a:p>
            <a:pPr rtl="0">
              <a:defRPr/>
            </a:pPr>
            <a:fld id="{D76B855D-E9CC-4FF8-AD85-6CDC7B89A0DE}" type="slidenum">
              <a:rPr lang="en-GB" noProof="0" smtClean="0">
                <a:solidFill>
                  <a:prstClr val="black">
                    <a:tint val="75000"/>
                  </a:prstClr>
                </a:solidFill>
              </a:rPr>
              <a:pPr rtl="0">
                <a:defRPr/>
              </a:pPr>
              <a:t>9</a:t>
            </a:fld>
            <a:endParaRPr lang="en-GB" noProof="0">
              <a:solidFill>
                <a:prstClr val="black">
                  <a:tint val="75000"/>
                </a:prstClr>
              </a:solidFill>
            </a:endParaRPr>
          </a:p>
        </p:txBody>
      </p:sp>
    </p:spTree>
    <p:extLst>
      <p:ext uri="{BB962C8B-B14F-4D97-AF65-F5344CB8AC3E}">
        <p14:creationId xmlns:p14="http://schemas.microsoft.com/office/powerpoint/2010/main" val="889137621"/>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38_TF78504181_Win32" id="{C0282433-D7EF-45DF-A8F6-65451AB0B295}" vid="{7A5F5F68-7204-400F-A78C-9EE75BE45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{F0C673FF-8BD2-488A-BACF-5DF4AD2AE6C9}tf78504181_win32</Template>
  <TotalTime>1279</TotalTime>
  <Words>655</Words>
  <Application>Microsoft Office PowerPoint</Application>
  <PresentationFormat>Widescreen</PresentationFormat>
  <Paragraphs>70</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vt:lpstr>
      <vt:lpstr>Calibri</vt:lpstr>
      <vt:lpstr>Tw Cen MT</vt:lpstr>
      <vt:lpstr>ShapesVTI</vt:lpstr>
      <vt:lpstr>A brief overview of the SEN/D statutory framework </vt:lpstr>
      <vt:lpstr>Topics</vt:lpstr>
      <vt:lpstr>EHC Assessments</vt:lpstr>
      <vt:lpstr>Annual Review meetings  SEND CoP Chapter 9</vt:lpstr>
      <vt:lpstr>Annual Review Process – LA perspective</vt:lpstr>
      <vt:lpstr>DfE PfA Outcomes Tool – preparing for adulthood from the earliest years  PfA outcomes Tool.pdf (councilfordisabledchildren.org.uk)</vt:lpstr>
      <vt:lpstr>EHCP Placement consultations</vt:lpstr>
      <vt:lpstr>EHCP Tribunals</vt:lpstr>
      <vt:lpstr>Disability discrimination</vt:lpstr>
      <vt:lpstr>Resources</vt:lpstr>
    </vt:vector>
  </TitlesOfParts>
  <Company>LBHF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overview of the SEN/D statutory framework </dc:title>
  <dc:creator>Dawn Emma: H&amp;F</dc:creator>
  <cp:lastModifiedBy>Dawn Emma: H&amp;F</cp:lastModifiedBy>
  <cp:revision>1</cp:revision>
  <dcterms:created xsi:type="dcterms:W3CDTF">2023-11-16T13:58:33Z</dcterms:created>
  <dcterms:modified xsi:type="dcterms:W3CDTF">2023-11-17T11:18:28Z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