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62" r:id="rId6"/>
    <p:sldId id="263" r:id="rId7"/>
    <p:sldId id="264" r:id="rId8"/>
    <p:sldId id="277" r:id="rId9"/>
    <p:sldId id="270" r:id="rId10"/>
    <p:sldId id="265" r:id="rId11"/>
    <p:sldId id="271" r:id="rId12"/>
    <p:sldId id="273" r:id="rId13"/>
    <p:sldId id="278" r:id="rId14"/>
    <p:sldId id="275" r:id="rId15"/>
    <p:sldId id="267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75C327-27D7-58A2-665B-0F3ED9B7D1C4}" name="Burton Tony: H&amp;F" initials="BTH" userId="S::Tony.Burton@lbhf.gov.uk::36c38d75-e6d8-4472-bd22-946cf7c608b6" providerId="AD"/>
  <p188:author id="{70961A2D-8B6E-6022-7DEF-8717D002C647}" name="Haylock Peter: H&amp;F" initials="HPH" userId="S::Peter.Haylock@lbhf.gov.uk::0fd3b8f3-2baa-49f9-8397-e9d85b9fe68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urton Tony: H&amp;F" initials="BTH" lastIdx="2" clrIdx="0">
    <p:extLst>
      <p:ext uri="{19B8F6BF-5375-455C-9EA6-DF929625EA0E}">
        <p15:presenceInfo xmlns:p15="http://schemas.microsoft.com/office/powerpoint/2012/main" userId="S::Tony.Burton@lbhf.gov.uk::36c38d75-e6d8-4472-bd22-946cf7c608b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62955D-A8E7-4E57-99B3-D8B6D648E8D9}" v="465" dt="2024-01-22T13:50:49.03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36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hyperlink" Target="mailto:satwinder.saraon@lbhf.gov.uk" TargetMode="External"/><Relationship Id="rId2" Type="http://schemas.openxmlformats.org/officeDocument/2006/relationships/hyperlink" Target="mailto:Edufinance@lbhf.gov.uk" TargetMode="External"/><Relationship Id="rId1" Type="http://schemas.openxmlformats.org/officeDocument/2006/relationships/hyperlink" Target="mailto:Jill.Lecznar@lbhf.gov.uk" TargetMode="External"/><Relationship Id="rId5" Type="http://schemas.openxmlformats.org/officeDocument/2006/relationships/hyperlink" Target="mailto:felista.aloo@lbhf.gov.uk" TargetMode="External"/><Relationship Id="rId4" Type="http://schemas.openxmlformats.org/officeDocument/2006/relationships/hyperlink" Target="mailto:Philippa.marshall@lbhf.gov.uk" TargetMode="External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hyperlink" Target="mailto:satwinder.saraon@lbhf.gov.uk" TargetMode="External"/><Relationship Id="rId2" Type="http://schemas.openxmlformats.org/officeDocument/2006/relationships/hyperlink" Target="mailto:Edufinance@lbhf.gov.uk" TargetMode="External"/><Relationship Id="rId1" Type="http://schemas.openxmlformats.org/officeDocument/2006/relationships/hyperlink" Target="mailto:Jill.Lecznar@lbhf.gov.uk" TargetMode="External"/><Relationship Id="rId5" Type="http://schemas.openxmlformats.org/officeDocument/2006/relationships/hyperlink" Target="mailto:felista.aloo@lbhf.gov.uk" TargetMode="External"/><Relationship Id="rId4" Type="http://schemas.openxmlformats.org/officeDocument/2006/relationships/hyperlink" Target="mailto:Philippa.marshall@lbhf.gov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CD1DDF8-CD01-48EE-BA4F-2186FC475434}" type="doc">
      <dgm:prSet loTypeId="urn:microsoft.com/office/officeart/2016/7/layout/BasicProcessNew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9399958-FA82-46F0-807B-D220368D4487}">
      <dgm:prSet/>
      <dgm:spPr/>
      <dgm:t>
        <a:bodyPr/>
        <a:lstStyle/>
        <a:p>
          <a:r>
            <a:rPr lang="en-US" dirty="0"/>
            <a:t>Q&amp;A and FAQs</a:t>
          </a:r>
        </a:p>
      </dgm:t>
    </dgm:pt>
    <dgm:pt modelId="{83444A6E-47AB-40F4-BA96-BFD70C364FF9}" type="parTrans" cxnId="{A700A9DC-0B30-4D5C-922F-23C7E53AC4A2}">
      <dgm:prSet/>
      <dgm:spPr/>
      <dgm:t>
        <a:bodyPr/>
        <a:lstStyle/>
        <a:p>
          <a:endParaRPr lang="en-US"/>
        </a:p>
      </dgm:t>
    </dgm:pt>
    <dgm:pt modelId="{C43E5FD7-2E5A-44D0-8D5E-A90066F78870}" type="sibTrans" cxnId="{A700A9DC-0B30-4D5C-922F-23C7E53AC4A2}">
      <dgm:prSet/>
      <dgm:spPr/>
      <dgm:t>
        <a:bodyPr/>
        <a:lstStyle/>
        <a:p>
          <a:endParaRPr lang="en-US"/>
        </a:p>
      </dgm:t>
    </dgm:pt>
    <dgm:pt modelId="{09479E27-D837-49ED-8EB7-7AADAEB2FA23}">
      <dgm:prSet/>
      <dgm:spPr/>
      <dgm:t>
        <a:bodyPr/>
        <a:lstStyle/>
        <a:p>
          <a:r>
            <a:rPr lang="en-US" dirty="0"/>
            <a:t>Provider engagement and feedback to Friday 11</a:t>
          </a:r>
          <a:r>
            <a:rPr lang="en-US" baseline="30000" dirty="0"/>
            <a:t>th</a:t>
          </a:r>
          <a:r>
            <a:rPr lang="en-US" dirty="0"/>
            <a:t> February</a:t>
          </a:r>
        </a:p>
      </dgm:t>
    </dgm:pt>
    <dgm:pt modelId="{085DE032-E3A7-4FD0-8450-4EE4FF5E1457}" type="parTrans" cxnId="{138DD25F-133E-454F-8797-431E90242E90}">
      <dgm:prSet/>
      <dgm:spPr/>
      <dgm:t>
        <a:bodyPr/>
        <a:lstStyle/>
        <a:p>
          <a:endParaRPr lang="en-US"/>
        </a:p>
      </dgm:t>
    </dgm:pt>
    <dgm:pt modelId="{EECDA1E4-ECC0-4EA2-A22A-B0FE5053D722}" type="sibTrans" cxnId="{138DD25F-133E-454F-8797-431E90242E90}">
      <dgm:prSet/>
      <dgm:spPr/>
      <dgm:t>
        <a:bodyPr/>
        <a:lstStyle/>
        <a:p>
          <a:endParaRPr lang="en-US"/>
        </a:p>
      </dgm:t>
    </dgm:pt>
    <dgm:pt modelId="{E2190865-C6E8-48AB-81E7-A270510D55BD}">
      <dgm:prSet/>
      <dgm:spPr/>
      <dgm:t>
        <a:bodyPr/>
        <a:lstStyle/>
        <a:p>
          <a:r>
            <a:rPr lang="en-US" dirty="0"/>
            <a:t>Final Budget to Schools Forum 5</a:t>
          </a:r>
          <a:r>
            <a:rPr lang="en-US" baseline="30000" dirty="0"/>
            <a:t>th</a:t>
          </a:r>
          <a:r>
            <a:rPr lang="en-US" dirty="0"/>
            <a:t> March 2024</a:t>
          </a:r>
          <a:endParaRPr lang="en-GB" dirty="0"/>
        </a:p>
      </dgm:t>
    </dgm:pt>
    <dgm:pt modelId="{F0069CFF-1A38-4D31-AFF5-4CA509DC8694}" type="sibTrans" cxnId="{BC0ABBD9-AD3D-43A6-AE73-8C0625AA0D20}">
      <dgm:prSet/>
      <dgm:spPr/>
      <dgm:t>
        <a:bodyPr/>
        <a:lstStyle/>
        <a:p>
          <a:endParaRPr lang="en-GB"/>
        </a:p>
      </dgm:t>
    </dgm:pt>
    <dgm:pt modelId="{C29A9DAC-BEFC-4CA2-A229-FEA1F35823A4}" type="parTrans" cxnId="{BC0ABBD9-AD3D-43A6-AE73-8C0625AA0D20}">
      <dgm:prSet/>
      <dgm:spPr/>
      <dgm:t>
        <a:bodyPr/>
        <a:lstStyle/>
        <a:p>
          <a:endParaRPr lang="en-GB"/>
        </a:p>
      </dgm:t>
    </dgm:pt>
    <dgm:pt modelId="{E87F1FB6-1E01-4284-9320-211B149C0248}" type="pres">
      <dgm:prSet presAssocID="{BCD1DDF8-CD01-48EE-BA4F-2186FC475434}" presName="Name0" presStyleCnt="0">
        <dgm:presLayoutVars>
          <dgm:dir/>
          <dgm:resizeHandles val="exact"/>
        </dgm:presLayoutVars>
      </dgm:prSet>
      <dgm:spPr/>
    </dgm:pt>
    <dgm:pt modelId="{C3E0373A-81DC-4D84-BE88-7E3C908BC002}" type="pres">
      <dgm:prSet presAssocID="{89399958-FA82-46F0-807B-D220368D4487}" presName="node" presStyleLbl="node1" presStyleIdx="0" presStyleCnt="5">
        <dgm:presLayoutVars>
          <dgm:bulletEnabled val="1"/>
        </dgm:presLayoutVars>
      </dgm:prSet>
      <dgm:spPr/>
    </dgm:pt>
    <dgm:pt modelId="{D54D00B7-781D-4011-9735-5C9A2F16F548}" type="pres">
      <dgm:prSet presAssocID="{C43E5FD7-2E5A-44D0-8D5E-A90066F78870}" presName="sibTransSpacerBeforeConnector" presStyleCnt="0"/>
      <dgm:spPr/>
    </dgm:pt>
    <dgm:pt modelId="{A6025EBD-7115-44D9-8101-004F00715ECA}" type="pres">
      <dgm:prSet presAssocID="{C43E5FD7-2E5A-44D0-8D5E-A90066F78870}" presName="sibTrans" presStyleLbl="node1" presStyleIdx="1" presStyleCnt="5"/>
      <dgm:spPr/>
    </dgm:pt>
    <dgm:pt modelId="{D01D8998-C287-4991-80FC-9999978536A7}" type="pres">
      <dgm:prSet presAssocID="{C43E5FD7-2E5A-44D0-8D5E-A90066F78870}" presName="sibTransSpacerAfterConnector" presStyleCnt="0"/>
      <dgm:spPr/>
    </dgm:pt>
    <dgm:pt modelId="{CEF08E42-47E0-4F34-82C4-21DBF2DAEBD2}" type="pres">
      <dgm:prSet presAssocID="{09479E27-D837-49ED-8EB7-7AADAEB2FA23}" presName="node" presStyleLbl="node1" presStyleIdx="2" presStyleCnt="5">
        <dgm:presLayoutVars>
          <dgm:bulletEnabled val="1"/>
        </dgm:presLayoutVars>
      </dgm:prSet>
      <dgm:spPr/>
    </dgm:pt>
    <dgm:pt modelId="{517BE5C1-4DFE-4C56-85EB-DB7160D8BCB3}" type="pres">
      <dgm:prSet presAssocID="{EECDA1E4-ECC0-4EA2-A22A-B0FE5053D722}" presName="sibTransSpacerBeforeConnector" presStyleCnt="0"/>
      <dgm:spPr/>
    </dgm:pt>
    <dgm:pt modelId="{884A2305-B8E6-44F9-BF9A-4A07A69147DF}" type="pres">
      <dgm:prSet presAssocID="{EECDA1E4-ECC0-4EA2-A22A-B0FE5053D722}" presName="sibTrans" presStyleLbl="node1" presStyleIdx="3" presStyleCnt="5"/>
      <dgm:spPr/>
    </dgm:pt>
    <dgm:pt modelId="{3C6BC1EE-EE92-440B-AB72-93FA1CAF0411}" type="pres">
      <dgm:prSet presAssocID="{EECDA1E4-ECC0-4EA2-A22A-B0FE5053D722}" presName="sibTransSpacerAfterConnector" presStyleCnt="0"/>
      <dgm:spPr/>
    </dgm:pt>
    <dgm:pt modelId="{1454047A-BBDB-4B1C-A44B-FBB21269152F}" type="pres">
      <dgm:prSet presAssocID="{E2190865-C6E8-48AB-81E7-A270510D55BD}" presName="node" presStyleLbl="node1" presStyleIdx="4" presStyleCnt="5" custLinFactX="-290" custLinFactNeighborX="-100000" custLinFactNeighborY="-649">
        <dgm:presLayoutVars>
          <dgm:bulletEnabled val="1"/>
        </dgm:presLayoutVars>
      </dgm:prSet>
      <dgm:spPr/>
    </dgm:pt>
  </dgm:ptLst>
  <dgm:cxnLst>
    <dgm:cxn modelId="{43A65E27-79E9-460E-8E0A-7B39D7A1308B}" type="presOf" srcId="{89399958-FA82-46F0-807B-D220368D4487}" destId="{C3E0373A-81DC-4D84-BE88-7E3C908BC002}" srcOrd="0" destOrd="0" presId="urn:microsoft.com/office/officeart/2016/7/layout/BasicProcessNew"/>
    <dgm:cxn modelId="{2D805E2B-D97D-421B-B305-69671BA46369}" type="presOf" srcId="{EECDA1E4-ECC0-4EA2-A22A-B0FE5053D722}" destId="{884A2305-B8E6-44F9-BF9A-4A07A69147DF}" srcOrd="0" destOrd="0" presId="urn:microsoft.com/office/officeart/2016/7/layout/BasicProcessNew"/>
    <dgm:cxn modelId="{138DD25F-133E-454F-8797-431E90242E90}" srcId="{BCD1DDF8-CD01-48EE-BA4F-2186FC475434}" destId="{09479E27-D837-49ED-8EB7-7AADAEB2FA23}" srcOrd="1" destOrd="0" parTransId="{085DE032-E3A7-4FD0-8450-4EE4FF5E1457}" sibTransId="{EECDA1E4-ECC0-4EA2-A22A-B0FE5053D722}"/>
    <dgm:cxn modelId="{6C36BF55-93F1-405C-A696-C28459DA4DE0}" type="presOf" srcId="{BCD1DDF8-CD01-48EE-BA4F-2186FC475434}" destId="{E87F1FB6-1E01-4284-9320-211B149C0248}" srcOrd="0" destOrd="0" presId="urn:microsoft.com/office/officeart/2016/7/layout/BasicProcessNew"/>
    <dgm:cxn modelId="{05EBDCB6-D1C6-4099-8E14-1F14C2E98D78}" type="presOf" srcId="{E2190865-C6E8-48AB-81E7-A270510D55BD}" destId="{1454047A-BBDB-4B1C-A44B-FBB21269152F}" srcOrd="0" destOrd="0" presId="urn:microsoft.com/office/officeart/2016/7/layout/BasicProcessNew"/>
    <dgm:cxn modelId="{8E9E72D0-A67A-4B96-A741-AA8B8CF2938E}" type="presOf" srcId="{09479E27-D837-49ED-8EB7-7AADAEB2FA23}" destId="{CEF08E42-47E0-4F34-82C4-21DBF2DAEBD2}" srcOrd="0" destOrd="0" presId="urn:microsoft.com/office/officeart/2016/7/layout/BasicProcessNew"/>
    <dgm:cxn modelId="{9BCB44D6-05CE-403D-9D06-16D81E12D467}" type="presOf" srcId="{C43E5FD7-2E5A-44D0-8D5E-A90066F78870}" destId="{A6025EBD-7115-44D9-8101-004F00715ECA}" srcOrd="0" destOrd="0" presId="urn:microsoft.com/office/officeart/2016/7/layout/BasicProcessNew"/>
    <dgm:cxn modelId="{BC0ABBD9-AD3D-43A6-AE73-8C0625AA0D20}" srcId="{BCD1DDF8-CD01-48EE-BA4F-2186FC475434}" destId="{E2190865-C6E8-48AB-81E7-A270510D55BD}" srcOrd="2" destOrd="0" parTransId="{C29A9DAC-BEFC-4CA2-A229-FEA1F35823A4}" sibTransId="{F0069CFF-1A38-4D31-AFF5-4CA509DC8694}"/>
    <dgm:cxn modelId="{A700A9DC-0B30-4D5C-922F-23C7E53AC4A2}" srcId="{BCD1DDF8-CD01-48EE-BA4F-2186FC475434}" destId="{89399958-FA82-46F0-807B-D220368D4487}" srcOrd="0" destOrd="0" parTransId="{83444A6E-47AB-40F4-BA96-BFD70C364FF9}" sibTransId="{C43E5FD7-2E5A-44D0-8D5E-A90066F78870}"/>
    <dgm:cxn modelId="{E7B1CCC1-CB71-43FC-93E8-8935EF32106D}" type="presParOf" srcId="{E87F1FB6-1E01-4284-9320-211B149C0248}" destId="{C3E0373A-81DC-4D84-BE88-7E3C908BC002}" srcOrd="0" destOrd="0" presId="urn:microsoft.com/office/officeart/2016/7/layout/BasicProcessNew"/>
    <dgm:cxn modelId="{A19D85FC-F045-4B07-ACFA-E743F6AC575E}" type="presParOf" srcId="{E87F1FB6-1E01-4284-9320-211B149C0248}" destId="{D54D00B7-781D-4011-9735-5C9A2F16F548}" srcOrd="1" destOrd="0" presId="urn:microsoft.com/office/officeart/2016/7/layout/BasicProcessNew"/>
    <dgm:cxn modelId="{88890174-1FC9-422B-BE47-3998E8D2494C}" type="presParOf" srcId="{E87F1FB6-1E01-4284-9320-211B149C0248}" destId="{A6025EBD-7115-44D9-8101-004F00715ECA}" srcOrd="2" destOrd="0" presId="urn:microsoft.com/office/officeart/2016/7/layout/BasicProcessNew"/>
    <dgm:cxn modelId="{D2B56BDB-36D0-4DD1-A52D-F2645BA63AB0}" type="presParOf" srcId="{E87F1FB6-1E01-4284-9320-211B149C0248}" destId="{D01D8998-C287-4991-80FC-9999978536A7}" srcOrd="3" destOrd="0" presId="urn:microsoft.com/office/officeart/2016/7/layout/BasicProcessNew"/>
    <dgm:cxn modelId="{528EF541-EE96-4B5F-A8C3-47B6CA43EA2C}" type="presParOf" srcId="{E87F1FB6-1E01-4284-9320-211B149C0248}" destId="{CEF08E42-47E0-4F34-82C4-21DBF2DAEBD2}" srcOrd="4" destOrd="0" presId="urn:microsoft.com/office/officeart/2016/7/layout/BasicProcessNew"/>
    <dgm:cxn modelId="{5CBB877B-48E0-41C9-A7A7-9CA510DF0603}" type="presParOf" srcId="{E87F1FB6-1E01-4284-9320-211B149C0248}" destId="{517BE5C1-4DFE-4C56-85EB-DB7160D8BCB3}" srcOrd="5" destOrd="0" presId="urn:microsoft.com/office/officeart/2016/7/layout/BasicProcessNew"/>
    <dgm:cxn modelId="{65A2075D-26FE-4745-86E4-4BEC5044AC7A}" type="presParOf" srcId="{E87F1FB6-1E01-4284-9320-211B149C0248}" destId="{884A2305-B8E6-44F9-BF9A-4A07A69147DF}" srcOrd="6" destOrd="0" presId="urn:microsoft.com/office/officeart/2016/7/layout/BasicProcessNew"/>
    <dgm:cxn modelId="{D7C6072C-90C2-4FE1-A3A5-D7107977D924}" type="presParOf" srcId="{E87F1FB6-1E01-4284-9320-211B149C0248}" destId="{3C6BC1EE-EE92-440B-AB72-93FA1CAF0411}" srcOrd="7" destOrd="0" presId="urn:microsoft.com/office/officeart/2016/7/layout/BasicProcessNew"/>
    <dgm:cxn modelId="{B316BD17-6E5C-4209-A2B9-DE82D66C5DA7}" type="presParOf" srcId="{E87F1FB6-1E01-4284-9320-211B149C0248}" destId="{1454047A-BBDB-4B1C-A44B-FBB21269152F}" srcOrd="8" destOrd="0" presId="urn:microsoft.com/office/officeart/2016/7/layout/Basic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D1DDF8-CD01-48EE-BA4F-2186FC475434}" type="doc">
      <dgm:prSet loTypeId="urn:microsoft.com/office/officeart/2005/8/layout/vList2" loCatId="list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9479E27-D837-49ED-8EB7-7AADAEB2FA23}">
      <dgm:prSet/>
      <dgm:spPr/>
      <dgm:t>
        <a:bodyPr/>
        <a:lstStyle/>
        <a:p>
          <a:r>
            <a:rPr lang="en-US"/>
            <a:t>Contact details:</a:t>
          </a:r>
        </a:p>
      </dgm:t>
    </dgm:pt>
    <dgm:pt modelId="{EECDA1E4-ECC0-4EA2-A22A-B0FE5053D722}" type="sibTrans" cxnId="{138DD25F-133E-454F-8797-431E90242E90}">
      <dgm:prSet/>
      <dgm:spPr/>
      <dgm:t>
        <a:bodyPr/>
        <a:lstStyle/>
        <a:p>
          <a:endParaRPr lang="en-US"/>
        </a:p>
      </dgm:t>
    </dgm:pt>
    <dgm:pt modelId="{085DE032-E3A7-4FD0-8450-4EE4FF5E1457}" type="parTrans" cxnId="{138DD25F-133E-454F-8797-431E90242E90}">
      <dgm:prSet/>
      <dgm:spPr/>
      <dgm:t>
        <a:bodyPr/>
        <a:lstStyle/>
        <a:p>
          <a:endParaRPr lang="en-US"/>
        </a:p>
      </dgm:t>
    </dgm:pt>
    <dgm:pt modelId="{0B69AF5C-BEB8-4739-BACB-4BD6C45C8462}">
      <dgm:prSet custT="1"/>
      <dgm:spPr/>
      <dgm:t>
        <a:bodyPr/>
        <a:lstStyle/>
        <a:p>
          <a:r>
            <a:rPr lang="en-US" sz="1900" dirty="0"/>
            <a:t>Finance:</a:t>
          </a:r>
        </a:p>
        <a:p>
          <a:r>
            <a:rPr lang="en-US" sz="1900" dirty="0"/>
            <a:t>Jill Lecznar – Project Finance Manager Early Years </a:t>
          </a:r>
          <a:r>
            <a:rPr lang="en-US" sz="1900" dirty="0">
              <a:hlinkClick xmlns:r="http://schemas.openxmlformats.org/officeDocument/2006/relationships" r:id="rId1"/>
            </a:rPr>
            <a:t>Jill.Lecznar@lbhf.gov.uk</a:t>
          </a:r>
          <a:r>
            <a:rPr lang="en-US" sz="1900" dirty="0"/>
            <a:t> Cc  </a:t>
          </a:r>
          <a:r>
            <a:rPr lang="en-US" sz="1900" dirty="0">
              <a:hlinkClick xmlns:r="http://schemas.openxmlformats.org/officeDocument/2006/relationships" r:id="rId2"/>
            </a:rPr>
            <a:t>Edufinance@</a:t>
          </a:r>
          <a:r>
            <a:rPr lang="en-US" sz="2000" dirty="0">
              <a:hlinkClick xmlns:r="http://schemas.openxmlformats.org/officeDocument/2006/relationships" r:id="rId2"/>
            </a:rPr>
            <a:t>lbhf</a:t>
          </a:r>
          <a:r>
            <a:rPr lang="en-US" sz="1900" dirty="0">
              <a:hlinkClick xmlns:r="http://schemas.openxmlformats.org/officeDocument/2006/relationships" r:id="rId2"/>
            </a:rPr>
            <a:t>.gov.uk</a:t>
          </a:r>
          <a:endParaRPr lang="en-US" sz="1900" dirty="0"/>
        </a:p>
      </dgm:t>
    </dgm:pt>
    <dgm:pt modelId="{65EAD333-61BB-440A-9014-4C206534AE9F}" type="parTrans" cxnId="{19E3EA9D-099E-480B-8B59-3A1746E545EC}">
      <dgm:prSet/>
      <dgm:spPr/>
      <dgm:t>
        <a:bodyPr/>
        <a:lstStyle/>
        <a:p>
          <a:endParaRPr lang="en-GB"/>
        </a:p>
      </dgm:t>
    </dgm:pt>
    <dgm:pt modelId="{95216C78-BB98-43AA-A783-5EAC6663F952}" type="sibTrans" cxnId="{19E3EA9D-099E-480B-8B59-3A1746E545EC}">
      <dgm:prSet/>
      <dgm:spPr/>
      <dgm:t>
        <a:bodyPr/>
        <a:lstStyle/>
        <a:p>
          <a:endParaRPr lang="en-GB"/>
        </a:p>
      </dgm:t>
    </dgm:pt>
    <dgm:pt modelId="{CDF765E5-A324-4C4D-9777-04B6BDDD0DC1}">
      <dgm:prSet custT="1"/>
      <dgm:spPr/>
      <dgm:t>
        <a:bodyPr/>
        <a:lstStyle/>
        <a:p>
          <a:r>
            <a:rPr lang="en-US" sz="2000" dirty="0"/>
            <a:t>Early Years:</a:t>
          </a:r>
        </a:p>
        <a:p>
          <a:r>
            <a:rPr lang="en-GB" sz="2000" dirty="0"/>
            <a:t>Satwinder Saraon - Head of Service and Early Years Education and SEND </a:t>
          </a:r>
          <a:r>
            <a:rPr lang="en-GB" sz="2000" dirty="0">
              <a:hlinkClick xmlns:r="http://schemas.openxmlformats.org/officeDocument/2006/relationships" r:id="rId3"/>
            </a:rPr>
            <a:t>satwinder.saraon@lbhf.gov.uk</a:t>
          </a:r>
          <a:endParaRPr lang="en-GB" sz="2000" dirty="0"/>
        </a:p>
        <a:p>
          <a:endParaRPr lang="en-GB" sz="2000" dirty="0"/>
        </a:p>
        <a:p>
          <a:r>
            <a:rPr lang="en-GB" sz="2000" dirty="0"/>
            <a:t>Philippa- Eys Team Lead - </a:t>
          </a:r>
          <a:r>
            <a:rPr lang="en-GB" sz="2000" dirty="0">
              <a:hlinkClick xmlns:r="http://schemas.openxmlformats.org/officeDocument/2006/relationships" r:id="rId4"/>
            </a:rPr>
            <a:t>Philippa.marshall@lbhf.gov.uk</a:t>
          </a:r>
          <a:endParaRPr lang="en-GB" sz="2000" dirty="0"/>
        </a:p>
        <a:p>
          <a:endParaRPr lang="en-GB" sz="2000" dirty="0"/>
        </a:p>
        <a:p>
          <a:r>
            <a:rPr lang="en-GB" sz="2000" dirty="0"/>
            <a:t>Felista Aloo- Eys Funding officer- </a:t>
          </a:r>
          <a:r>
            <a:rPr lang="en-GB" sz="2000" dirty="0">
              <a:hlinkClick xmlns:r="http://schemas.openxmlformats.org/officeDocument/2006/relationships" r:id="rId5"/>
            </a:rPr>
            <a:t>felista.aloo@lbhf.gov.uk</a:t>
          </a:r>
          <a:endParaRPr lang="en-US" sz="2000" dirty="0"/>
        </a:p>
      </dgm:t>
    </dgm:pt>
    <dgm:pt modelId="{4BA5B495-D2D7-4677-B312-F789ADC6CDB7}" type="parTrans" cxnId="{6378057C-5707-47B9-BC36-1518C1578342}">
      <dgm:prSet/>
      <dgm:spPr/>
      <dgm:t>
        <a:bodyPr/>
        <a:lstStyle/>
        <a:p>
          <a:endParaRPr lang="en-GB"/>
        </a:p>
      </dgm:t>
    </dgm:pt>
    <dgm:pt modelId="{5699B242-064F-42A3-A4F1-9F65CFDED6FF}" type="sibTrans" cxnId="{6378057C-5707-47B9-BC36-1518C1578342}">
      <dgm:prSet/>
      <dgm:spPr/>
      <dgm:t>
        <a:bodyPr/>
        <a:lstStyle/>
        <a:p>
          <a:endParaRPr lang="en-GB"/>
        </a:p>
      </dgm:t>
    </dgm:pt>
    <dgm:pt modelId="{C9CC4276-9E2E-4B72-99AE-D8A39204B0CA}" type="pres">
      <dgm:prSet presAssocID="{BCD1DDF8-CD01-48EE-BA4F-2186FC475434}" presName="linear" presStyleCnt="0">
        <dgm:presLayoutVars>
          <dgm:animLvl val="lvl"/>
          <dgm:resizeHandles val="exact"/>
        </dgm:presLayoutVars>
      </dgm:prSet>
      <dgm:spPr/>
    </dgm:pt>
    <dgm:pt modelId="{D25A5737-B53C-431D-9FD7-91FC9BE303D8}" type="pres">
      <dgm:prSet presAssocID="{09479E27-D837-49ED-8EB7-7AADAEB2FA23}" presName="parentText" presStyleLbl="node1" presStyleIdx="0" presStyleCnt="3" custScaleY="14234">
        <dgm:presLayoutVars>
          <dgm:chMax val="0"/>
          <dgm:bulletEnabled val="1"/>
        </dgm:presLayoutVars>
      </dgm:prSet>
      <dgm:spPr/>
    </dgm:pt>
    <dgm:pt modelId="{5E1F239C-F2A8-430F-9747-E1F5C3113694}" type="pres">
      <dgm:prSet presAssocID="{EECDA1E4-ECC0-4EA2-A22A-B0FE5053D722}" presName="spacer" presStyleCnt="0"/>
      <dgm:spPr/>
    </dgm:pt>
    <dgm:pt modelId="{4C579DDA-8A95-44E7-8FA0-0782FC527AF4}" type="pres">
      <dgm:prSet presAssocID="{0B69AF5C-BEB8-4739-BACB-4BD6C45C8462}" presName="parentText" presStyleLbl="node1" presStyleIdx="1" presStyleCnt="3" custScaleY="58654">
        <dgm:presLayoutVars>
          <dgm:chMax val="0"/>
          <dgm:bulletEnabled val="1"/>
        </dgm:presLayoutVars>
      </dgm:prSet>
      <dgm:spPr/>
    </dgm:pt>
    <dgm:pt modelId="{46DA12AF-9876-40AF-8444-9B21ABEE18C9}" type="pres">
      <dgm:prSet presAssocID="{95216C78-BB98-43AA-A783-5EAC6663F952}" presName="spacer" presStyleCnt="0"/>
      <dgm:spPr/>
    </dgm:pt>
    <dgm:pt modelId="{D617E22A-CB38-4F36-9CE4-EF0C0BA0B4A7}" type="pres">
      <dgm:prSet presAssocID="{CDF765E5-A324-4C4D-9777-04B6BDDD0DC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FA9CD5E-D628-4539-8736-4773EE19F0F4}" type="presOf" srcId="{09479E27-D837-49ED-8EB7-7AADAEB2FA23}" destId="{D25A5737-B53C-431D-9FD7-91FC9BE303D8}" srcOrd="0" destOrd="0" presId="urn:microsoft.com/office/officeart/2005/8/layout/vList2"/>
    <dgm:cxn modelId="{138DD25F-133E-454F-8797-431E90242E90}" srcId="{BCD1DDF8-CD01-48EE-BA4F-2186FC475434}" destId="{09479E27-D837-49ED-8EB7-7AADAEB2FA23}" srcOrd="0" destOrd="0" parTransId="{085DE032-E3A7-4FD0-8450-4EE4FF5E1457}" sibTransId="{EECDA1E4-ECC0-4EA2-A22A-B0FE5053D722}"/>
    <dgm:cxn modelId="{CE60EF6C-0165-4242-B152-9DD846F9CD4A}" type="presOf" srcId="{BCD1DDF8-CD01-48EE-BA4F-2186FC475434}" destId="{C9CC4276-9E2E-4B72-99AE-D8A39204B0CA}" srcOrd="0" destOrd="0" presId="urn:microsoft.com/office/officeart/2005/8/layout/vList2"/>
    <dgm:cxn modelId="{6378057C-5707-47B9-BC36-1518C1578342}" srcId="{BCD1DDF8-CD01-48EE-BA4F-2186FC475434}" destId="{CDF765E5-A324-4C4D-9777-04B6BDDD0DC1}" srcOrd="2" destOrd="0" parTransId="{4BA5B495-D2D7-4677-B312-F789ADC6CDB7}" sibTransId="{5699B242-064F-42A3-A4F1-9F65CFDED6FF}"/>
    <dgm:cxn modelId="{19E3EA9D-099E-480B-8B59-3A1746E545EC}" srcId="{BCD1DDF8-CD01-48EE-BA4F-2186FC475434}" destId="{0B69AF5C-BEB8-4739-BACB-4BD6C45C8462}" srcOrd="1" destOrd="0" parTransId="{65EAD333-61BB-440A-9014-4C206534AE9F}" sibTransId="{95216C78-BB98-43AA-A783-5EAC6663F952}"/>
    <dgm:cxn modelId="{D7CC9EB3-50BB-4FD1-B8D1-89B14C26CF79}" type="presOf" srcId="{CDF765E5-A324-4C4D-9777-04B6BDDD0DC1}" destId="{D617E22A-CB38-4F36-9CE4-EF0C0BA0B4A7}" srcOrd="0" destOrd="0" presId="urn:microsoft.com/office/officeart/2005/8/layout/vList2"/>
    <dgm:cxn modelId="{8E3AA7B8-3093-496D-BEA1-95BCFBC82C67}" type="presOf" srcId="{0B69AF5C-BEB8-4739-BACB-4BD6C45C8462}" destId="{4C579DDA-8A95-44E7-8FA0-0782FC527AF4}" srcOrd="0" destOrd="0" presId="urn:microsoft.com/office/officeart/2005/8/layout/vList2"/>
    <dgm:cxn modelId="{C8C8459B-BB34-486E-B2F1-801A1570343B}" type="presParOf" srcId="{C9CC4276-9E2E-4B72-99AE-D8A39204B0CA}" destId="{D25A5737-B53C-431D-9FD7-91FC9BE303D8}" srcOrd="0" destOrd="0" presId="urn:microsoft.com/office/officeart/2005/8/layout/vList2"/>
    <dgm:cxn modelId="{FC764073-FECA-4D2A-BDA2-23AD763037BE}" type="presParOf" srcId="{C9CC4276-9E2E-4B72-99AE-D8A39204B0CA}" destId="{5E1F239C-F2A8-430F-9747-E1F5C3113694}" srcOrd="1" destOrd="0" presId="urn:microsoft.com/office/officeart/2005/8/layout/vList2"/>
    <dgm:cxn modelId="{0439D2B0-783A-4A2C-BE18-59CBBDBC7D5F}" type="presParOf" srcId="{C9CC4276-9E2E-4B72-99AE-D8A39204B0CA}" destId="{4C579DDA-8A95-44E7-8FA0-0782FC527AF4}" srcOrd="2" destOrd="0" presId="urn:microsoft.com/office/officeart/2005/8/layout/vList2"/>
    <dgm:cxn modelId="{B0DF3BF6-9BE2-46AB-9B81-D141EBEBCEF2}" type="presParOf" srcId="{C9CC4276-9E2E-4B72-99AE-D8A39204B0CA}" destId="{46DA12AF-9876-40AF-8444-9B21ABEE18C9}" srcOrd="3" destOrd="0" presId="urn:microsoft.com/office/officeart/2005/8/layout/vList2"/>
    <dgm:cxn modelId="{074A0662-D5F1-44B9-A99E-424F993794B2}" type="presParOf" srcId="{C9CC4276-9E2E-4B72-99AE-D8A39204B0CA}" destId="{D617E22A-CB38-4F36-9CE4-EF0C0BA0B4A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E0373A-81DC-4D84-BE88-7E3C908BC002}">
      <dsp:nvSpPr>
        <dsp:cNvPr id="0" name=""/>
        <dsp:cNvSpPr/>
      </dsp:nvSpPr>
      <dsp:spPr>
        <a:xfrm>
          <a:off x="4752" y="2130971"/>
          <a:ext cx="2360459" cy="1416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Q&amp;A and FAQs</a:t>
          </a:r>
        </a:p>
      </dsp:txBody>
      <dsp:txXfrm>
        <a:off x="4752" y="2130971"/>
        <a:ext cx="2360459" cy="1416275"/>
      </dsp:txXfrm>
    </dsp:sp>
    <dsp:sp modelId="{A6025EBD-7115-44D9-8101-004F00715ECA}">
      <dsp:nvSpPr>
        <dsp:cNvPr id="0" name=""/>
        <dsp:cNvSpPr/>
      </dsp:nvSpPr>
      <dsp:spPr>
        <a:xfrm>
          <a:off x="2413068" y="2717609"/>
          <a:ext cx="354068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F08E42-47E0-4F34-82C4-21DBF2DAEBD2}">
      <dsp:nvSpPr>
        <dsp:cNvPr id="0" name=""/>
        <dsp:cNvSpPr/>
      </dsp:nvSpPr>
      <dsp:spPr>
        <a:xfrm>
          <a:off x="2814994" y="2130971"/>
          <a:ext cx="2360459" cy="1416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Provider engagement and feedback to Friday 11</a:t>
          </a:r>
          <a:r>
            <a:rPr lang="en-US" sz="1900" kern="1200" baseline="30000" dirty="0"/>
            <a:t>th</a:t>
          </a:r>
          <a:r>
            <a:rPr lang="en-US" sz="1900" kern="1200" dirty="0"/>
            <a:t> February</a:t>
          </a:r>
        </a:p>
      </dsp:txBody>
      <dsp:txXfrm>
        <a:off x="2814994" y="2130971"/>
        <a:ext cx="2360459" cy="1416275"/>
      </dsp:txXfrm>
    </dsp:sp>
    <dsp:sp modelId="{884A2305-B8E6-44F9-BF9A-4A07A69147DF}">
      <dsp:nvSpPr>
        <dsp:cNvPr id="0" name=""/>
        <dsp:cNvSpPr/>
      </dsp:nvSpPr>
      <dsp:spPr>
        <a:xfrm>
          <a:off x="5223310" y="2717609"/>
          <a:ext cx="354068" cy="243000"/>
        </a:xfrm>
        <a:prstGeom prst="rightArrow">
          <a:avLst>
            <a:gd name="adj1" fmla="val 50000"/>
            <a:gd name="adj2" fmla="val 5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54047A-BBDB-4B1C-A44B-FBB21269152F}">
      <dsp:nvSpPr>
        <dsp:cNvPr id="0" name=""/>
        <dsp:cNvSpPr/>
      </dsp:nvSpPr>
      <dsp:spPr>
        <a:xfrm>
          <a:off x="5570533" y="2121780"/>
          <a:ext cx="2360459" cy="141627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Final Budget to Schools Forum 5</a:t>
          </a:r>
          <a:r>
            <a:rPr lang="en-US" sz="1900" kern="1200" baseline="30000" dirty="0"/>
            <a:t>th</a:t>
          </a:r>
          <a:r>
            <a:rPr lang="en-US" sz="1900" kern="1200" dirty="0"/>
            <a:t> March 2024</a:t>
          </a:r>
          <a:endParaRPr lang="en-GB" sz="1900" kern="1200" dirty="0"/>
        </a:p>
      </dsp:txBody>
      <dsp:txXfrm>
        <a:off x="5570533" y="2121780"/>
        <a:ext cx="2360459" cy="14162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5A5737-B53C-431D-9FD7-91FC9BE303D8}">
      <dsp:nvSpPr>
        <dsp:cNvPr id="0" name=""/>
        <dsp:cNvSpPr/>
      </dsp:nvSpPr>
      <dsp:spPr>
        <a:xfrm>
          <a:off x="0" y="235025"/>
          <a:ext cx="6586489" cy="42333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Contact details:</a:t>
          </a:r>
        </a:p>
      </dsp:txBody>
      <dsp:txXfrm>
        <a:off x="20666" y="255691"/>
        <a:ext cx="6545157" cy="382007"/>
      </dsp:txXfrm>
    </dsp:sp>
    <dsp:sp modelId="{4C579DDA-8A95-44E7-8FA0-0782FC527AF4}">
      <dsp:nvSpPr>
        <dsp:cNvPr id="0" name=""/>
        <dsp:cNvSpPr/>
      </dsp:nvSpPr>
      <dsp:spPr>
        <a:xfrm>
          <a:off x="0" y="842684"/>
          <a:ext cx="6586489" cy="1744452"/>
        </a:xfrm>
        <a:prstGeom prst="round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Finance:</a:t>
          </a:r>
        </a:p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Jill Lecznar – Project Finance Manager Early Years </a:t>
          </a:r>
          <a:r>
            <a:rPr lang="en-US" sz="1900" kern="1200" dirty="0">
              <a:hlinkClick xmlns:r="http://schemas.openxmlformats.org/officeDocument/2006/relationships" r:id="rId1"/>
            </a:rPr>
            <a:t>Jill.Lecznar@lbhf.gov.uk</a:t>
          </a:r>
          <a:r>
            <a:rPr lang="en-US" sz="1900" kern="1200" dirty="0"/>
            <a:t> Cc  </a:t>
          </a:r>
          <a:r>
            <a:rPr lang="en-US" sz="1900" kern="1200" dirty="0">
              <a:hlinkClick xmlns:r="http://schemas.openxmlformats.org/officeDocument/2006/relationships" r:id="rId2"/>
            </a:rPr>
            <a:t>Edufinance@</a:t>
          </a:r>
          <a:r>
            <a:rPr lang="en-US" sz="2000" kern="1200" dirty="0">
              <a:hlinkClick xmlns:r="http://schemas.openxmlformats.org/officeDocument/2006/relationships" r:id="rId2"/>
            </a:rPr>
            <a:t>lbhf</a:t>
          </a:r>
          <a:r>
            <a:rPr lang="en-US" sz="1900" kern="1200" dirty="0">
              <a:hlinkClick xmlns:r="http://schemas.openxmlformats.org/officeDocument/2006/relationships" r:id="rId2"/>
            </a:rPr>
            <a:t>.gov.uk</a:t>
          </a:r>
          <a:endParaRPr lang="en-US" sz="1900" kern="1200" dirty="0"/>
        </a:p>
      </dsp:txBody>
      <dsp:txXfrm>
        <a:off x="85157" y="927841"/>
        <a:ext cx="6416175" cy="1574138"/>
      </dsp:txXfrm>
    </dsp:sp>
    <dsp:sp modelId="{D617E22A-CB38-4F36-9CE4-EF0C0BA0B4A7}">
      <dsp:nvSpPr>
        <dsp:cNvPr id="0" name=""/>
        <dsp:cNvSpPr/>
      </dsp:nvSpPr>
      <dsp:spPr>
        <a:xfrm>
          <a:off x="0" y="2771456"/>
          <a:ext cx="6586489" cy="2974140"/>
        </a:xfrm>
        <a:prstGeom prst="round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Early Years: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Satwinder Saraon - Head of Service and Early Years Education and SEND </a:t>
          </a:r>
          <a:r>
            <a:rPr lang="en-GB" sz="2000" kern="1200" dirty="0">
              <a:hlinkClick xmlns:r="http://schemas.openxmlformats.org/officeDocument/2006/relationships" r:id="rId3"/>
            </a:rPr>
            <a:t>satwinder.saraon@lbhf.gov.uk</a:t>
          </a:r>
          <a:endParaRPr lang="en-GB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Philippa- Eys Team Lead - </a:t>
          </a:r>
          <a:r>
            <a:rPr lang="en-GB" sz="2000" kern="1200" dirty="0">
              <a:hlinkClick xmlns:r="http://schemas.openxmlformats.org/officeDocument/2006/relationships" r:id="rId4"/>
            </a:rPr>
            <a:t>Philippa.marshall@lbhf.gov.uk</a:t>
          </a:r>
          <a:endParaRPr lang="en-GB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000" kern="1200" dirty="0"/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000" kern="1200" dirty="0"/>
            <a:t>Felista Aloo- Eys Funding officer- </a:t>
          </a:r>
          <a:r>
            <a:rPr lang="en-GB" sz="2000" kern="1200" dirty="0">
              <a:hlinkClick xmlns:r="http://schemas.openxmlformats.org/officeDocument/2006/relationships" r:id="rId5"/>
            </a:rPr>
            <a:t>felista.aloo@lbhf.gov.uk</a:t>
          </a:r>
          <a:endParaRPr lang="en-US" sz="2000" kern="1200" dirty="0"/>
        </a:p>
      </dsp:txBody>
      <dsp:txXfrm>
        <a:off x="145186" y="2916642"/>
        <a:ext cx="6296117" cy="26837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ProcessNew">
  <dgm:title val="Basic Process New"/>
  <dgm:desc val=""/>
  <dgm:catLst>
    <dgm:cat type="process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fact="0.15"/>
      <dgm:constr type="h" for="ch" forName="sibTrans" op="equ"/>
    </dgm:constrLst>
    <dgm:ruleLst>
      <dgm:rule type="h" for="ch" forName="sibTrans" val="6.75" fact="NaN" max="NaN"/>
      <dgm:rule type="w" for="ch" forName="sibTrans" val="8.75" fact="NaN" max="NaN"/>
    </dgm:ruleLst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lMarg" val="12"/>
          <dgm:constr type="rMarg" val="12"/>
          <dgm:constr type="tMarg" val="12"/>
          <dgm:constr type="bMarg" val="12"/>
        </dgm:constrLst>
        <dgm:ruleLst>
          <dgm:rule type="primFontSz" val="11" fact="NaN" max="NaN"/>
          <dgm:rule type="primFontSz" val="18" fact="NaN" max="NaN"/>
          <dgm:rule type="h" val="NaN" fact="1.5" max="NaN"/>
          <dgm:rule type="primFontSz" val="11" fact="NaN" max="NaN"/>
          <dgm:rule type="h" val="INF" fact="NaN" max="NaN"/>
        </dgm:ruleLst>
      </dgm:layoutNode>
      <dgm:forEach name="sibTransForEach" axis="followSib" ptType="sibTrans" cnt="1">
        <dgm:layoutNode name="sibTransSpacerBeforeConnector" styleLbl="node1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>
            <dgm:rule type="w" val="4.5" fact="NaN" max="NaN"/>
          </dgm:ruleLst>
        </dgm:layoutNode>
        <dgm:layoutNode name="sibTrans" styleLbl="node1">
          <dgm:alg type="sp"/>
          <dgm:shape xmlns:r="http://schemas.openxmlformats.org/officeDocument/2006/relationships" type="rightArrow" r:blip="">
            <dgm:adjLst>
              <dgm:adj idx="1" val="0.5"/>
            </dgm:adjLst>
          </dgm:shape>
          <dgm:presOf axis="self"/>
          <dgm:constrLst>
            <dgm:constr type="h" val="6.75"/>
          </dgm:constrLst>
          <dgm:ruleLst>
            <dgm:rule type="h" val="6.75" fact="NaN" max="NaN"/>
            <dgm:rule type="w" val="8.75" fact="NaN" max="NaN"/>
          </dgm:ruleLst>
        </dgm:layoutNode>
        <dgm:layoutNode name="sibTransSpacerAfterConnector">
          <dgm:alg type="sp"/>
          <dgm:shape xmlns:r="http://schemas.openxmlformats.org/officeDocument/2006/relationships" r:blip="">
            <dgm:adjLst/>
          </dgm:shape>
          <dgm:constrLst>
            <dgm:constr type="w" val="4.5"/>
          </dgm:constrLst>
          <dgm:presOf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81D6E-6862-4FA8-9A90-124FD15F1F37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52453F-E120-4A5F-BCD6-D76FABC1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007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73DFC-CC10-4609-B7A9-272091DEBB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145B6-AF54-4451-813D-4F4661DB32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165AB-A91A-4A62-BDD9-544071599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65F098-12B7-4CCC-BBFA-021BD31A3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D06B3F-F636-4790-AD50-18004E0CC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9064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76D7F-D5EC-436F-94CE-87C0E51F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B8517B-AE51-4563-A788-166569D974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3B7CA1-4C48-426E-90A3-488C1A0A0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AE5B9-A24C-4585-9FAA-8AD76E2FEA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8D0165-B4D5-4861-9A03-46E1F5F1E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7176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99CF91-3A87-4728-B74F-2A6A3DEA18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7C12B5-AD64-4770-BE6B-0248366F22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45B68D-42C9-4C50-9D93-F5AB10B7C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D302D7-1D29-40E4-A27A-9C1E48D09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CF9606-2E13-4806-A43B-74A1004AB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1642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FE84D-77E3-4B6D-A3A5-41D5BE67C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01B6A-4895-45F7-8A27-4E2D715BC1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36D9E0-BE49-4B5E-A2DA-534A71B98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4D5FAD-E158-4976-8132-F70DEC466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1CC76-996B-429E-B92F-B66B0F81A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991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9D9908-1AEB-42D5-9769-E34DA81502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89A83E-1877-4DE7-95AD-197526FF9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6A7BE-1167-42F8-94F9-7D37EC701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971564-2950-4390-9777-5E26CFD5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50D5D-5710-4E58-8483-936A62390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127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0A9A1A-D7D0-4C1A-B543-C512B4A25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96483A-BD85-4CFF-9574-AC6CABD6DA9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8C1695-A71E-4EA6-8C62-F9213DCFB4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53D4F6-BCB4-47AE-91AD-0075064D8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EB9E5-91F4-4D78-B831-645306A27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4818B6-90F5-4FD4-A37E-D08F67041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3473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69F9-A932-4383-B343-B8084D50A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7199F-DEED-455E-A63A-A819CB0099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7690B7-2DBE-4CA6-AB41-FA4F7C7AE8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91D385-D01D-47F0-AA97-5A5C11DFE5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2EEAEB-EF65-409A-B031-8A5FB92CD8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FC24549-EACA-4B56-BB5A-23D6742C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5BB164-BF48-4292-BCA3-FFD8A0857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E3B13-C0A5-4EC6-A2FA-9E4F52293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32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E6E06-F4A3-4E0F-977C-5E68D393A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F21CB56-617D-4FB4-B1E0-12C7DCFA1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0D134F-5AFC-4FDE-A99F-C42CBF1B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6EE7226-DD42-49AE-BFA4-269D7D9A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26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9B68B3-B945-4386-95CA-60BD5745C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5A47DF-96F8-4455-A848-2A08E4F64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27D98F-455A-4518-BB02-936821F91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473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4BACB-CA0A-47E2-A258-B47DEC0691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F108CF-1A32-4433-9E4E-5EA04676C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774D1C-9430-4182-9C12-45D4298401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B04F6-69A1-4FB3-9193-FB5AA9C953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6C103F-1577-486A-AA4D-BC9D0A2DD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D5FB4-09D7-4D28-A42C-9B844BA41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24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6A6A3-E06D-44C0-BF00-E997475A6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C3AA3A-2883-479D-B4D0-1458A2CE08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38A2D-C918-4EBD-A255-C318D17AE1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8ED125-74BD-4CED-8DD1-46DCCE827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70A94-EE10-42DB-BD00-3C66A35393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149A5B-2B7A-4F5F-AAC2-B0CE63230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457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127609-B0E3-4A00-BFF9-605CF66BEA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ED0D29-4DDB-403D-ABEA-AB464AD75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BF03B2-9D2D-420D-87F5-9854A736A4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CA70EE-C7EF-44D0-8ADB-77450DD9B9BC}" type="datetimeFigureOut">
              <a:rPr lang="en-GB" smtClean="0"/>
              <a:t>25/01/2024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7AA66C-D139-40DC-B6FC-06B6F4BE0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161DC2-54FA-4768-B9BD-DF28645436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47D15-C945-4284-94A7-D83EAB9C33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7141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9" name="Rectangle 128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ectangle 130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3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5" name="Oval 134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7" name="Arc 136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784ADC9-A180-4B52-BC30-DA8D77DA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en-GB" b="1" dirty="0"/>
              <a:t>Early Years Funding  </a:t>
            </a:r>
            <a:br>
              <a:rPr lang="en-GB" b="1" dirty="0"/>
            </a:br>
            <a:r>
              <a:rPr lang="en-GB" b="1" dirty="0"/>
              <a:t>January 2024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9EC3D-06C1-4F8F-AA78-C993A79886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r"/>
            <a:r>
              <a:rPr lang="en-GB" dirty="0"/>
              <a:t>2024/25 budget proposals</a:t>
            </a:r>
          </a:p>
        </p:txBody>
      </p:sp>
    </p:spTree>
    <p:extLst>
      <p:ext uri="{BB962C8B-B14F-4D97-AF65-F5344CB8AC3E}">
        <p14:creationId xmlns:p14="http://schemas.microsoft.com/office/powerpoint/2010/main" val="71358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B1D14-A015-4B17-A623-98615AD09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Summary of Funding Rates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F54E01E-D2BE-5C01-D6B1-8C9F281727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1393354"/>
              </p:ext>
            </p:extLst>
          </p:nvPr>
        </p:nvGraphicFramePr>
        <p:xfrm>
          <a:off x="4446354" y="601256"/>
          <a:ext cx="7466563" cy="604694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76674">
                  <a:extLst>
                    <a:ext uri="{9D8B030D-6E8A-4147-A177-3AD203B41FA5}">
                      <a16:colId xmlns:a16="http://schemas.microsoft.com/office/drawing/2014/main" val="639714903"/>
                    </a:ext>
                  </a:extLst>
                </a:gridCol>
                <a:gridCol w="1343478">
                  <a:extLst>
                    <a:ext uri="{9D8B030D-6E8A-4147-A177-3AD203B41FA5}">
                      <a16:colId xmlns:a16="http://schemas.microsoft.com/office/drawing/2014/main" val="4170103441"/>
                    </a:ext>
                  </a:extLst>
                </a:gridCol>
                <a:gridCol w="1559960">
                  <a:extLst>
                    <a:ext uri="{9D8B030D-6E8A-4147-A177-3AD203B41FA5}">
                      <a16:colId xmlns:a16="http://schemas.microsoft.com/office/drawing/2014/main" val="2657714825"/>
                    </a:ext>
                  </a:extLst>
                </a:gridCol>
                <a:gridCol w="1386451">
                  <a:extLst>
                    <a:ext uri="{9D8B030D-6E8A-4147-A177-3AD203B41FA5}">
                      <a16:colId xmlns:a16="http://schemas.microsoft.com/office/drawing/2014/main" val="241982355"/>
                    </a:ext>
                  </a:extLst>
                </a:gridCol>
              </a:tblGrid>
              <a:tr h="2918149"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</a:rPr>
                        <a:t> 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24/25</a:t>
                      </a:r>
                    </a:p>
                    <a:p>
                      <a:pPr algn="ctr"/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600" dirty="0">
                          <a:effectLst/>
                        </a:rPr>
                        <a:t>3 and 4 YO</a:t>
                      </a:r>
                    </a:p>
                    <a:p>
                      <a:pPr algn="ctr"/>
                      <a:r>
                        <a:rPr lang="en-GB" sz="1600" dirty="0">
                          <a:effectLst/>
                        </a:rPr>
                        <a:t>Entitlements </a:t>
                      </a:r>
                    </a:p>
                    <a:p>
                      <a:pPr algn="ctr"/>
                      <a:r>
                        <a:rPr lang="en-GB" sz="1600" dirty="0">
                          <a:effectLst/>
                        </a:rPr>
                        <a:t>(Universal &amp; Extended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effectLst/>
                        </a:rPr>
                        <a:t>24/25</a:t>
                      </a:r>
                    </a:p>
                    <a:p>
                      <a:pPr algn="ctr"/>
                      <a:r>
                        <a:rPr lang="en-GB" sz="1600" dirty="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600" dirty="0">
                          <a:effectLst/>
                        </a:rPr>
                        <a:t>2 YO Entitlements (Working Parents &amp; Disadvantaged Children)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>
                          <a:effectLst/>
                        </a:rPr>
                        <a:t>24/25</a:t>
                      </a:r>
                    </a:p>
                    <a:p>
                      <a:pPr algn="ctr"/>
                      <a:r>
                        <a:rPr lang="en-GB" sz="1600">
                          <a:effectLst/>
                        </a:rPr>
                        <a:t> </a:t>
                      </a:r>
                    </a:p>
                    <a:p>
                      <a:pPr algn="ctr"/>
                      <a:r>
                        <a:rPr lang="en-GB" sz="1600">
                          <a:effectLst/>
                        </a:rPr>
                        <a:t>Under 2 YO</a:t>
                      </a:r>
                    </a:p>
                    <a:p>
                      <a:pPr algn="ctr"/>
                      <a:r>
                        <a:rPr lang="en-GB" sz="1600">
                          <a:effectLst/>
                        </a:rPr>
                        <a:t>Entitlements</a:t>
                      </a:r>
                    </a:p>
                    <a:p>
                      <a:pPr algn="ctr"/>
                      <a:r>
                        <a:rPr lang="en-GB" sz="1600">
                          <a:effectLst/>
                        </a:rPr>
                        <a:t>(Working Parents</a:t>
                      </a:r>
                    </a:p>
                    <a:p>
                      <a:pPr algn="ctr"/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0920967"/>
                  </a:ext>
                </a:extLst>
              </a:tr>
              <a:tr h="358906">
                <a:tc>
                  <a:txBody>
                    <a:bodyPr/>
                    <a:lstStyle/>
                    <a:p>
                      <a:r>
                        <a:rPr lang="en-GB" sz="1600">
                          <a:effectLst/>
                        </a:rPr>
                        <a:t> 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>
                          <a:effectLst/>
                        </a:rPr>
                        <a:t>£ per hour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 dirty="0">
                          <a:effectLst/>
                        </a:rPr>
                        <a:t>£ per hour</a:t>
                      </a:r>
                      <a:endParaRPr lang="en-GB" sz="16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600">
                          <a:effectLst/>
                        </a:rPr>
                        <a:t>£ per hour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1773789"/>
                  </a:ext>
                </a:extLst>
              </a:tr>
              <a:tr h="717812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lphaUcPeriod"/>
                      </a:pPr>
                      <a:r>
                        <a:rPr lang="en-GB" sz="1600">
                          <a:effectLst/>
                        </a:rPr>
                        <a:t>Base Rate - Participation based on estimated hours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200" dirty="0">
                          <a:effectLst/>
                        </a:rPr>
                        <a:t>6.68</a:t>
                      </a:r>
                    </a:p>
                    <a:p>
                      <a:pPr algn="ctr"/>
                      <a:r>
                        <a:rPr lang="en-GB" sz="3200" dirty="0">
                          <a:effectLst/>
                        </a:rPr>
                        <a:t> </a:t>
                      </a:r>
                      <a:endParaRPr lang="en-GB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200" dirty="0">
                          <a:effectLst/>
                        </a:rPr>
                        <a:t>9.36</a:t>
                      </a:r>
                      <a:endParaRPr lang="en-GB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200">
                          <a:effectLst/>
                        </a:rPr>
                        <a:t>13.45</a:t>
                      </a:r>
                      <a:endParaRPr lang="en-GB" sz="32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32999089"/>
                  </a:ext>
                </a:extLst>
              </a:tr>
              <a:tr h="1794531">
                <a:tc>
                  <a:txBody>
                    <a:bodyPr/>
                    <a:lstStyle/>
                    <a:p>
                      <a:pPr marL="342900" lvl="0" indent="-342900">
                        <a:buFont typeface="+mj-lt"/>
                        <a:buAutoNum type="alphaUcPeriod"/>
                      </a:pPr>
                      <a:r>
                        <a:rPr lang="en-GB" sz="1600">
                          <a:effectLst/>
                        </a:rPr>
                        <a:t>Average Deprivation Supplement - Participation based on estimated hours</a:t>
                      </a:r>
                    </a:p>
                    <a:p>
                      <a:pPr marL="457200"/>
                      <a:r>
                        <a:rPr lang="en-GB" sz="1600">
                          <a:effectLst/>
                        </a:rPr>
                        <a:t>Paid on IDACI sliding scale on post codes</a:t>
                      </a:r>
                      <a:endParaRPr lang="en-GB" sz="16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200" dirty="0">
                          <a:effectLst/>
                        </a:rPr>
                        <a:t>0.72</a:t>
                      </a:r>
                      <a:endParaRPr lang="en-GB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200" dirty="0">
                          <a:effectLst/>
                        </a:rPr>
                        <a:t>0.89</a:t>
                      </a:r>
                      <a:endParaRPr lang="en-GB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200" dirty="0">
                          <a:effectLst/>
                        </a:rPr>
                        <a:t>0.77</a:t>
                      </a:r>
                      <a:endParaRPr lang="en-GB" sz="3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38603559"/>
                  </a:ext>
                </a:extLst>
              </a:tr>
            </a:tbl>
          </a:graphicData>
        </a:graphic>
      </p:graphicFrame>
      <p:sp>
        <p:nvSpPr>
          <p:cNvPr id="14" name="Rectangle 2">
            <a:extLst>
              <a:ext uri="{FF2B5EF4-FFF2-40B4-BE49-F238E27FC236}">
                <a16:creationId xmlns:a16="http://schemas.microsoft.com/office/drawing/2014/main" id="{3FCCBE3B-2305-591E-A48E-DBF20EB554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7234" y="209798"/>
            <a:ext cx="15565473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Hourly Rates Proposed 2024/25</a:t>
            </a:r>
            <a:endParaRPr kumimoji="0" lang="en-GB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693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B1D14-A015-4B17-A623-98615AD09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Deprivation supplements</a:t>
            </a:r>
            <a:br>
              <a:rPr lang="en-GB" dirty="0">
                <a:solidFill>
                  <a:srgbClr val="FFFFFF"/>
                </a:solidFill>
              </a:rPr>
            </a:br>
            <a:r>
              <a:rPr lang="en-GB" dirty="0">
                <a:solidFill>
                  <a:srgbClr val="FFFFFF"/>
                </a:solidFill>
              </a:rPr>
              <a:t>all offers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353550C-92CB-4209-9410-F647F81712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8663062"/>
              </p:ext>
            </p:extLst>
          </p:nvPr>
        </p:nvGraphicFramePr>
        <p:xfrm>
          <a:off x="4448710" y="678094"/>
          <a:ext cx="6905088" cy="57712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1696">
                  <a:extLst>
                    <a:ext uri="{9D8B030D-6E8A-4147-A177-3AD203B41FA5}">
                      <a16:colId xmlns:a16="http://schemas.microsoft.com/office/drawing/2014/main" val="3200219053"/>
                    </a:ext>
                  </a:extLst>
                </a:gridCol>
                <a:gridCol w="2301696">
                  <a:extLst>
                    <a:ext uri="{9D8B030D-6E8A-4147-A177-3AD203B41FA5}">
                      <a16:colId xmlns:a16="http://schemas.microsoft.com/office/drawing/2014/main" val="4147548959"/>
                    </a:ext>
                  </a:extLst>
                </a:gridCol>
                <a:gridCol w="2301696">
                  <a:extLst>
                    <a:ext uri="{9D8B030D-6E8A-4147-A177-3AD203B41FA5}">
                      <a16:colId xmlns:a16="http://schemas.microsoft.com/office/drawing/2014/main" val="1571245857"/>
                    </a:ext>
                  </a:extLst>
                </a:gridCol>
              </a:tblGrid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IDACI Band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Proposed 2024/25 hourly 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i="1" dirty="0"/>
                        <a:t>Current 2023/24 ( 3 and 4 YO only)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593783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1.33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i="1" dirty="0"/>
                        <a:t>1.33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0034364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1.23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i="1" dirty="0"/>
                        <a:t>1.23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6925509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1.12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i="1" dirty="0"/>
                        <a:t>1.12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996334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1.02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i="1" dirty="0"/>
                        <a:t>1.02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6396800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0.92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i="1" dirty="0"/>
                        <a:t>0.92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188761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/>
                        <a:t>0.40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i="1" dirty="0"/>
                        <a:t>0.71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666621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/>
                        <a:t>0.20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i="1" dirty="0"/>
                        <a:t>0.51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7874906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/>
                        <a:t>0.05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i="1" dirty="0"/>
                        <a:t>0.31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4693463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b="1" i="1" dirty="0"/>
                        <a:t>0.10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889829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r>
                        <a:rPr lang="en-GB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dirty="0"/>
                        <a:t>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i="1" dirty="0"/>
                        <a:t>0.00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007205"/>
                  </a:ext>
                </a:extLst>
              </a:tr>
              <a:tr h="466468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02801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86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8" name="Rectangle 47">
            <a:extLst>
              <a:ext uri="{FF2B5EF4-FFF2-40B4-BE49-F238E27FC236}">
                <a16:creationId xmlns:a16="http://schemas.microsoft.com/office/drawing/2014/main" id="{C05CBC3C-2E5A-4839-8B9B-2E5A6ADF0F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: Shape 49">
            <a:extLst>
              <a:ext uri="{FF2B5EF4-FFF2-40B4-BE49-F238E27FC236}">
                <a16:creationId xmlns:a16="http://schemas.microsoft.com/office/drawing/2014/main" id="{DB5B423A-57CC-4C58-AA26-8E2E862B03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5217023" cy="3994777"/>
          </a:xfrm>
          <a:custGeom>
            <a:avLst/>
            <a:gdLst>
              <a:gd name="connsiteX0" fmla="*/ 1945461 w 5217023"/>
              <a:gd name="connsiteY0" fmla="*/ 3787398 h 3994777"/>
              <a:gd name="connsiteX1" fmla="*/ 1942113 w 5217023"/>
              <a:gd name="connsiteY1" fmla="*/ 3790053 h 3994777"/>
              <a:gd name="connsiteX2" fmla="*/ 1946982 w 5217023"/>
              <a:gd name="connsiteY2" fmla="*/ 3787990 h 3994777"/>
              <a:gd name="connsiteX3" fmla="*/ 1945461 w 5217023"/>
              <a:gd name="connsiteY3" fmla="*/ 3787398 h 3994777"/>
              <a:gd name="connsiteX4" fmla="*/ 0 w 5217023"/>
              <a:gd name="connsiteY4" fmla="*/ 0 h 3994777"/>
              <a:gd name="connsiteX5" fmla="*/ 5030958 w 5217023"/>
              <a:gd name="connsiteY5" fmla="*/ 0 h 3994777"/>
              <a:gd name="connsiteX6" fmla="*/ 5046198 w 5217023"/>
              <a:gd name="connsiteY6" fmla="*/ 153449 h 3994777"/>
              <a:gd name="connsiteX7" fmla="*/ 5055729 w 5217023"/>
              <a:gd name="connsiteY7" fmla="*/ 415828 h 3994777"/>
              <a:gd name="connsiteX8" fmla="*/ 4735242 w 5217023"/>
              <a:gd name="connsiteY8" fmla="*/ 1867130 h 3994777"/>
              <a:gd name="connsiteX9" fmla="*/ 3907395 w 5217023"/>
              <a:gd name="connsiteY9" fmla="*/ 2938441 h 3994777"/>
              <a:gd name="connsiteX10" fmla="*/ 3946497 w 5217023"/>
              <a:gd name="connsiteY10" fmla="*/ 2908567 h 3994777"/>
              <a:gd name="connsiteX11" fmla="*/ 4585421 w 5217023"/>
              <a:gd name="connsiteY11" fmla="*/ 2188401 h 3994777"/>
              <a:gd name="connsiteX12" fmla="*/ 5142585 w 5217023"/>
              <a:gd name="connsiteY12" fmla="*/ 276891 h 3994777"/>
              <a:gd name="connsiteX13" fmla="*/ 5121833 w 5217023"/>
              <a:gd name="connsiteY13" fmla="*/ 30208 h 3994777"/>
              <a:gd name="connsiteX14" fmla="*/ 5116229 w 5217023"/>
              <a:gd name="connsiteY14" fmla="*/ 0 h 3994777"/>
              <a:gd name="connsiteX15" fmla="*/ 5184724 w 5217023"/>
              <a:gd name="connsiteY15" fmla="*/ 0 h 3994777"/>
              <a:gd name="connsiteX16" fmla="*/ 5196265 w 5217023"/>
              <a:gd name="connsiteY16" fmla="*/ 66113 h 3994777"/>
              <a:gd name="connsiteX17" fmla="*/ 5058603 w 5217023"/>
              <a:gd name="connsiteY17" fmla="*/ 1368242 h 3994777"/>
              <a:gd name="connsiteX18" fmla="*/ 4096624 w 5217023"/>
              <a:gd name="connsiteY18" fmla="*/ 2870829 h 3994777"/>
              <a:gd name="connsiteX19" fmla="*/ 3833203 w 5217023"/>
              <a:gd name="connsiteY19" fmla="*/ 3092190 h 3994777"/>
              <a:gd name="connsiteX20" fmla="*/ 3536509 w 5217023"/>
              <a:gd name="connsiteY20" fmla="*/ 3297128 h 3994777"/>
              <a:gd name="connsiteX21" fmla="*/ 3148966 w 5217023"/>
              <a:gd name="connsiteY21" fmla="*/ 3485478 h 3994777"/>
              <a:gd name="connsiteX22" fmla="*/ 1860557 w 5217023"/>
              <a:gd name="connsiteY22" fmla="*/ 3880910 h 3994777"/>
              <a:gd name="connsiteX23" fmla="*/ 573715 w 5217023"/>
              <a:gd name="connsiteY23" fmla="*/ 3983764 h 3994777"/>
              <a:gd name="connsiteX24" fmla="*/ 108410 w 5217023"/>
              <a:gd name="connsiteY24" fmla="*/ 3908816 h 3994777"/>
              <a:gd name="connsiteX25" fmla="*/ 0 w 5217023"/>
              <a:gd name="connsiteY25" fmla="*/ 3876793 h 3994777"/>
              <a:gd name="connsiteX26" fmla="*/ 0 w 5217023"/>
              <a:gd name="connsiteY26" fmla="*/ 3802912 h 3994777"/>
              <a:gd name="connsiteX27" fmla="*/ 36975 w 5217023"/>
              <a:gd name="connsiteY27" fmla="*/ 3815954 h 3994777"/>
              <a:gd name="connsiteX28" fmla="*/ 561628 w 5217023"/>
              <a:gd name="connsiteY28" fmla="*/ 3912655 h 3994777"/>
              <a:gd name="connsiteX29" fmla="*/ 1683086 w 5217023"/>
              <a:gd name="connsiteY29" fmla="*/ 3844334 h 3994777"/>
              <a:gd name="connsiteX30" fmla="*/ 1806023 w 5217023"/>
              <a:gd name="connsiteY30" fmla="*/ 3820992 h 3994777"/>
              <a:gd name="connsiteX31" fmla="*/ 1921817 w 5217023"/>
              <a:gd name="connsiteY31" fmla="*/ 3795747 h 3994777"/>
              <a:gd name="connsiteX32" fmla="*/ 1243689 w 5217023"/>
              <a:gd name="connsiteY32" fmla="*/ 3846539 h 3994777"/>
              <a:gd name="connsiteX33" fmla="*/ 62875 w 5217023"/>
              <a:gd name="connsiteY33" fmla="*/ 3668143 h 3994777"/>
              <a:gd name="connsiteX34" fmla="*/ 0 w 5217023"/>
              <a:gd name="connsiteY34" fmla="*/ 3644185 h 3994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5217023" h="3994777">
                <a:moveTo>
                  <a:pt x="1945461" y="3787398"/>
                </a:moveTo>
                <a:lnTo>
                  <a:pt x="1942113" y="3790053"/>
                </a:lnTo>
                <a:lnTo>
                  <a:pt x="1946982" y="3787990"/>
                </a:lnTo>
                <a:cubicBezTo>
                  <a:pt x="1946982" y="3787990"/>
                  <a:pt x="1946379" y="3787019"/>
                  <a:pt x="1945461" y="3787398"/>
                </a:cubicBezTo>
                <a:close/>
                <a:moveTo>
                  <a:pt x="0" y="0"/>
                </a:moveTo>
                <a:lnTo>
                  <a:pt x="5030958" y="0"/>
                </a:lnTo>
                <a:lnTo>
                  <a:pt x="5046198" y="153449"/>
                </a:lnTo>
                <a:cubicBezTo>
                  <a:pt x="5052189" y="240558"/>
                  <a:pt x="5055458" y="328007"/>
                  <a:pt x="5055729" y="415828"/>
                </a:cubicBezTo>
                <a:cubicBezTo>
                  <a:pt x="5057604" y="923672"/>
                  <a:pt x="4959210" y="1409054"/>
                  <a:pt x="4735242" y="1867130"/>
                </a:cubicBezTo>
                <a:cubicBezTo>
                  <a:pt x="4533284" y="2280198"/>
                  <a:pt x="4248921" y="2629330"/>
                  <a:pt x="3907395" y="2938441"/>
                </a:cubicBezTo>
                <a:cubicBezTo>
                  <a:pt x="3922498" y="2931535"/>
                  <a:pt x="3935859" y="2921330"/>
                  <a:pt x="3946497" y="2908567"/>
                </a:cubicBezTo>
                <a:cubicBezTo>
                  <a:pt x="4193494" y="2700987"/>
                  <a:pt x="4408756" y="2458364"/>
                  <a:pt x="4585421" y="2188401"/>
                </a:cubicBezTo>
                <a:cubicBezTo>
                  <a:pt x="4967641" y="1608533"/>
                  <a:pt x="5169304" y="975361"/>
                  <a:pt x="5142585" y="276891"/>
                </a:cubicBezTo>
                <a:cubicBezTo>
                  <a:pt x="5139764" y="194215"/>
                  <a:pt x="5132824" y="111888"/>
                  <a:pt x="5121833" y="30208"/>
                </a:cubicBezTo>
                <a:lnTo>
                  <a:pt x="5116229" y="0"/>
                </a:lnTo>
                <a:lnTo>
                  <a:pt x="5184724" y="0"/>
                </a:lnTo>
                <a:lnTo>
                  <a:pt x="5196265" y="66113"/>
                </a:lnTo>
                <a:cubicBezTo>
                  <a:pt x="5249921" y="496647"/>
                  <a:pt x="5197997" y="931171"/>
                  <a:pt x="5058603" y="1368242"/>
                </a:cubicBezTo>
                <a:cubicBezTo>
                  <a:pt x="4872414" y="1953929"/>
                  <a:pt x="4544298" y="2451351"/>
                  <a:pt x="4096624" y="2870829"/>
                </a:cubicBezTo>
                <a:cubicBezTo>
                  <a:pt x="4012832" y="2949426"/>
                  <a:pt x="3924415" y="3022439"/>
                  <a:pt x="3833203" y="3092190"/>
                </a:cubicBezTo>
                <a:cubicBezTo>
                  <a:pt x="3741992" y="3161943"/>
                  <a:pt x="3648667" y="3225510"/>
                  <a:pt x="3536509" y="3297128"/>
                </a:cubicBezTo>
                <a:cubicBezTo>
                  <a:pt x="3427215" y="3372735"/>
                  <a:pt x="3288598" y="3430233"/>
                  <a:pt x="3148966" y="3485478"/>
                </a:cubicBezTo>
                <a:cubicBezTo>
                  <a:pt x="2729930" y="3651299"/>
                  <a:pt x="2302194" y="3788890"/>
                  <a:pt x="1860557" y="3880910"/>
                </a:cubicBezTo>
                <a:cubicBezTo>
                  <a:pt x="1435974" y="3969444"/>
                  <a:pt x="1008052" y="4017957"/>
                  <a:pt x="573715" y="3983764"/>
                </a:cubicBezTo>
                <a:cubicBezTo>
                  <a:pt x="415134" y="3971300"/>
                  <a:pt x="259585" y="3947743"/>
                  <a:pt x="108410" y="3908816"/>
                </a:cubicBezTo>
                <a:lnTo>
                  <a:pt x="0" y="3876793"/>
                </a:lnTo>
                <a:lnTo>
                  <a:pt x="0" y="3802912"/>
                </a:lnTo>
                <a:lnTo>
                  <a:pt x="36975" y="3815954"/>
                </a:lnTo>
                <a:cubicBezTo>
                  <a:pt x="206404" y="3867475"/>
                  <a:pt x="382020" y="3897326"/>
                  <a:pt x="561628" y="3912655"/>
                </a:cubicBezTo>
                <a:cubicBezTo>
                  <a:pt x="938583" y="3944832"/>
                  <a:pt x="1311814" y="3910697"/>
                  <a:pt x="1683086" y="3844334"/>
                </a:cubicBezTo>
                <a:cubicBezTo>
                  <a:pt x="1724123" y="3837151"/>
                  <a:pt x="1765097" y="3829374"/>
                  <a:pt x="1806023" y="3820992"/>
                </a:cubicBezTo>
                <a:cubicBezTo>
                  <a:pt x="1844740" y="3813079"/>
                  <a:pt x="1883218" y="3804161"/>
                  <a:pt x="1921817" y="3795747"/>
                </a:cubicBezTo>
                <a:cubicBezTo>
                  <a:pt x="1697011" y="3826435"/>
                  <a:pt x="1470551" y="3843387"/>
                  <a:pt x="1243689" y="3846539"/>
                </a:cubicBezTo>
                <a:cubicBezTo>
                  <a:pt x="839058" y="3849054"/>
                  <a:pt x="443424" y="3800206"/>
                  <a:pt x="62875" y="3668143"/>
                </a:cubicBezTo>
                <a:lnTo>
                  <a:pt x="0" y="364418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AB0F34-4764-4CA6-A583-EB5BEC9B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3770"/>
            <a:ext cx="3220329" cy="20272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Next Steps</a:t>
            </a:r>
          </a:p>
        </p:txBody>
      </p:sp>
      <p:graphicFrame>
        <p:nvGraphicFramePr>
          <p:cNvPr id="37" name="Content Placeholder 2">
            <a:extLst>
              <a:ext uri="{FF2B5EF4-FFF2-40B4-BE49-F238E27FC236}">
                <a16:creationId xmlns:a16="http://schemas.microsoft.com/office/drawing/2014/main" id="{938E668A-A0E7-4C63-B0A1-089D2E0F4F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3762532"/>
              </p:ext>
            </p:extLst>
          </p:nvPr>
        </p:nvGraphicFramePr>
        <p:xfrm>
          <a:off x="2827607" y="2117188"/>
          <a:ext cx="7990448" cy="5678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72539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B0F34-4764-4CA6-A583-EB5BEC9B99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5431" y="120139"/>
            <a:ext cx="6586491" cy="451362"/>
          </a:xfr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5400" kern="1200" dirty="0">
                <a:latin typeface="+mj-lt"/>
                <a:ea typeface="+mj-ea"/>
                <a:cs typeface="+mj-cs"/>
              </a:rPr>
              <a:t>Any Questions?</a:t>
            </a:r>
          </a:p>
        </p:txBody>
      </p:sp>
      <p:pic>
        <p:nvPicPr>
          <p:cNvPr id="58" name="Picture 57">
            <a:extLst>
              <a:ext uri="{FF2B5EF4-FFF2-40B4-BE49-F238E27FC236}">
                <a16:creationId xmlns:a16="http://schemas.microsoft.com/office/drawing/2014/main" id="{3E7D1A72-0326-4262-B690-06EB926D7C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0474" r="34407" b="-1"/>
          <a:stretch/>
        </p:blipFill>
        <p:spPr>
          <a:xfrm>
            <a:off x="20" y="10"/>
            <a:ext cx="4635571" cy="6857990"/>
          </a:xfrm>
          <a:prstGeom prst="rect">
            <a:avLst/>
          </a:prstGeom>
          <a:effectLst/>
        </p:spPr>
      </p:pic>
      <p:graphicFrame>
        <p:nvGraphicFramePr>
          <p:cNvPr id="37" name="Content Placeholder 2">
            <a:extLst>
              <a:ext uri="{FF2B5EF4-FFF2-40B4-BE49-F238E27FC236}">
                <a16:creationId xmlns:a16="http://schemas.microsoft.com/office/drawing/2014/main" id="{938E668A-A0E7-4C63-B0A1-089D2E0F4F0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9008966"/>
              </p:ext>
            </p:extLst>
          </p:nvPr>
        </p:nvGraphicFramePr>
        <p:xfrm>
          <a:off x="4965431" y="571502"/>
          <a:ext cx="6586489" cy="5980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4313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24602C-EF04-47A2-A4C9-DBBF84A4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CB6583-3CD8-4ADA-A800-39D8B3FD85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Introductions &amp; purpose of workshop</a:t>
            </a:r>
          </a:p>
          <a:p>
            <a:r>
              <a:rPr lang="en-GB" dirty="0"/>
              <a:t>Early Years DSG – summary of different elements and funding</a:t>
            </a:r>
          </a:p>
          <a:p>
            <a:r>
              <a:rPr lang="en-GB" dirty="0"/>
              <a:t>3 and 4 year olds allocation</a:t>
            </a:r>
          </a:p>
          <a:p>
            <a:r>
              <a:rPr lang="en-GB" dirty="0"/>
              <a:t>NEW Working Parent Offers</a:t>
            </a:r>
          </a:p>
          <a:p>
            <a:r>
              <a:rPr lang="en-GB" dirty="0"/>
              <a:t>Proposals from Schools Forum</a:t>
            </a:r>
          </a:p>
          <a:p>
            <a:r>
              <a:rPr lang="en-GB" dirty="0"/>
              <a:t>Next Steps &amp; engagement with providers</a:t>
            </a:r>
          </a:p>
          <a:p>
            <a:r>
              <a:rPr lang="en-GB" dirty="0"/>
              <a:t>Q&amp;A – early years funding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72138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19C24E-EE08-4C63-813A-F29AFE0757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Introductions and purpose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6DE41842-4940-41C0-8F82-AAC4CC02C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Early Years Team and Finance Team</a:t>
            </a:r>
          </a:p>
          <a:p>
            <a:r>
              <a:rPr lang="en-GB" dirty="0"/>
              <a:t>Refresher on the way EY DSG funding is received and subsequently paid out to providers</a:t>
            </a:r>
          </a:p>
          <a:p>
            <a:r>
              <a:rPr lang="en-GB" dirty="0"/>
              <a:t>Up to date rates for 2024/25 financial year</a:t>
            </a:r>
          </a:p>
          <a:p>
            <a:r>
              <a:rPr lang="en-GB" dirty="0"/>
              <a:t>To put proposals for 2024/25 into context in order for providers to begin financial planning around the existing and new offers  and proposed funding rates</a:t>
            </a:r>
          </a:p>
          <a:p>
            <a:r>
              <a:rPr lang="en-GB" dirty="0"/>
              <a:t>Space for questions around the EY funding regime and next steps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6029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8C3A3E-BFC1-42C4-9222-207E59A79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Early Years Dedicated Schools Grant (EYDSG)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7E1C6-4F08-43FC-B913-47DA6B10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60522"/>
            <a:ext cx="6906491" cy="5585619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en-GB" sz="2400" dirty="0"/>
              <a:t>The EYDSG is made up of 8 elements</a:t>
            </a:r>
            <a:endParaRPr lang="en-GB" sz="2400" dirty="0">
              <a:cs typeface="Calibri"/>
            </a:endParaRPr>
          </a:p>
          <a:p>
            <a:r>
              <a:rPr lang="en-GB" sz="2400" b="1" u="sng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Universal </a:t>
            </a:r>
            <a:r>
              <a:rPr lang="en-GB" sz="2400" b="1" u="sng" dirty="0">
                <a:solidFill>
                  <a:srgbClr val="000000"/>
                </a:solidFill>
                <a:ea typeface="Arial" panose="020B0604020202020204" pitchFamily="34" charset="0"/>
                <a:cs typeface="Arial"/>
              </a:rPr>
              <a:t>&amp; targeted </a:t>
            </a:r>
            <a:r>
              <a:rPr lang="en-GB" sz="2400" b="1" u="sng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entitlement for 3- &amp; 4-YO</a:t>
            </a:r>
            <a:r>
              <a:rPr lang="en-GB" sz="2400" b="1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 </a:t>
            </a:r>
            <a:r>
              <a:rPr lang="en-GB" sz="24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– 15 hours free childcare for all 3- and 4-YO available from the term after their 3</a:t>
            </a:r>
            <a:r>
              <a:rPr lang="en-GB" sz="2400" baseline="300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rd</a:t>
            </a:r>
            <a:r>
              <a:rPr lang="en-GB" sz="24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 birthday for a maximum of 38 weeks per year.</a:t>
            </a:r>
          </a:p>
          <a:p>
            <a:r>
              <a:rPr lang="en-GB" sz="2400" b="1" u="sng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Additional entitlement working parents 3- &amp; 4-YO</a:t>
            </a:r>
            <a:r>
              <a:rPr lang="en-GB" sz="24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 – additional 15 hours free childcare for eligible 3- and 4- YO</a:t>
            </a:r>
            <a:r>
              <a:rPr lang="en-GB" sz="2400" dirty="0">
                <a:solidFill>
                  <a:srgbClr val="000000"/>
                </a:solidFill>
                <a:ea typeface="Arial" panose="020B0604020202020204" pitchFamily="34" charset="0"/>
                <a:cs typeface="Arial"/>
              </a:rPr>
              <a:t> </a:t>
            </a:r>
            <a:r>
              <a:rPr lang="en-GB" sz="24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 on the same basis as </a:t>
            </a:r>
            <a:r>
              <a:rPr lang="en-GB" sz="2400" dirty="0">
                <a:solidFill>
                  <a:srgbClr val="000000"/>
                </a:solidFill>
                <a:ea typeface="Arial" panose="020B0604020202020204" pitchFamily="34" charset="0"/>
                <a:cs typeface="Arial"/>
              </a:rPr>
              <a:t>the universal offer. </a:t>
            </a:r>
            <a:r>
              <a:rPr lang="en-GB" sz="2400" dirty="0">
                <a:solidFill>
                  <a:srgbClr val="000000"/>
                </a:solidFill>
                <a:effectLst/>
                <a:ea typeface="Arial" panose="020B0604020202020204" pitchFamily="34" charset="0"/>
                <a:cs typeface="Arial"/>
              </a:rPr>
              <a:t>Parents are required to obtain a 30-hour code.</a:t>
            </a:r>
            <a:endParaRPr lang="en-GB" sz="2400" dirty="0">
              <a:solidFill>
                <a:srgbClr val="000000"/>
              </a:solidFill>
              <a:ea typeface="Arial" panose="020B0604020202020204" pitchFamily="34" charset="0"/>
              <a:cs typeface="Arial"/>
            </a:endParaRPr>
          </a:p>
          <a:p>
            <a:r>
              <a:rPr lang="en-GB" sz="2400" b="1" u="sng" dirty="0">
                <a:effectLst/>
                <a:ea typeface="Arial" panose="020B0604020202020204" pitchFamily="34" charset="0"/>
              </a:rPr>
              <a:t>Disadvantaged 2-YO </a:t>
            </a:r>
            <a:r>
              <a:rPr lang="en-GB" sz="2400" dirty="0">
                <a:effectLst/>
                <a:ea typeface="Arial" panose="020B0604020202020204" pitchFamily="34" charset="0"/>
              </a:rPr>
              <a:t>– 15 hours free childcare for eligible 2-YO from the term after their 2</a:t>
            </a:r>
            <a:r>
              <a:rPr lang="en-GB" sz="2400" baseline="30000" dirty="0">
                <a:effectLst/>
                <a:ea typeface="Arial" panose="020B0604020202020204" pitchFamily="34" charset="0"/>
              </a:rPr>
              <a:t>nd</a:t>
            </a:r>
            <a:r>
              <a:rPr lang="en-GB" sz="2400" dirty="0">
                <a:effectLst/>
                <a:ea typeface="Arial" panose="020B0604020202020204" pitchFamily="34" charset="0"/>
              </a:rPr>
              <a:t> birthday for a maximum of 38 weeks per year</a:t>
            </a:r>
            <a:r>
              <a:rPr lang="en-GB" sz="1800" dirty="0">
                <a:effectLst/>
                <a:ea typeface="Arial" panose="020B0604020202020204" pitchFamily="34" charset="0"/>
              </a:rPr>
              <a:t>.</a:t>
            </a:r>
            <a:r>
              <a:rPr lang="en-GB" sz="1800" dirty="0">
                <a:ea typeface="Arial" panose="020B0604020202020204" pitchFamily="34" charset="0"/>
              </a:rPr>
              <a:t> </a:t>
            </a:r>
            <a:endParaRPr lang="en-GB" sz="1800" dirty="0">
              <a:solidFill>
                <a:srgbClr val="000000"/>
              </a:solidFill>
              <a:effectLst/>
              <a:ea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4554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8C3A3E-BFC1-42C4-9222-207E59A79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Early Years Dedicated Schools Grant (EYDSG)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7E1C6-4F08-43FC-B913-47DA6B10DC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06631" y="517941"/>
            <a:ext cx="6906491" cy="6020971"/>
          </a:xfrm>
        </p:spPr>
        <p:txBody>
          <a:bodyPr anchor="ctr">
            <a:noAutofit/>
          </a:bodyPr>
          <a:lstStyle/>
          <a:p>
            <a:r>
              <a:rPr lang="en-GB" sz="2400" b="1" u="sng" dirty="0">
                <a:effectLst/>
                <a:ea typeface="Arial" panose="020B0604020202020204" pitchFamily="34" charset="0"/>
              </a:rPr>
              <a:t>Working Parent 2-YO </a:t>
            </a:r>
            <a:r>
              <a:rPr lang="en-GB" sz="2400" dirty="0">
                <a:effectLst/>
                <a:ea typeface="Arial" panose="020B0604020202020204" pitchFamily="34" charset="0"/>
              </a:rPr>
              <a:t>– this is a new offer of 15 hours free childcare for eligible 2-YO from the term after their 2</a:t>
            </a:r>
            <a:r>
              <a:rPr lang="en-GB" sz="2400" baseline="30000" dirty="0">
                <a:effectLst/>
                <a:ea typeface="Arial" panose="020B0604020202020204" pitchFamily="34" charset="0"/>
              </a:rPr>
              <a:t>nd</a:t>
            </a:r>
            <a:r>
              <a:rPr lang="en-GB" sz="2400" dirty="0">
                <a:effectLst/>
                <a:ea typeface="Arial" panose="020B0604020202020204" pitchFamily="34" charset="0"/>
              </a:rPr>
              <a:t> birthday for a maximum of 38 weeks per year.</a:t>
            </a:r>
            <a:endParaRPr lang="en-GB" sz="2400" dirty="0">
              <a:ea typeface="Arial" panose="020B0604020202020204" pitchFamily="34" charset="0"/>
              <a:cs typeface="Calibri"/>
            </a:endParaRPr>
          </a:p>
          <a:p>
            <a:r>
              <a:rPr lang="en-GB" sz="2400" b="1" u="sng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Working Parent 9 months to 2-YO </a:t>
            </a:r>
            <a:r>
              <a:rPr lang="en-GB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– this is a new offer of 15 hours free childcare for eligible children from the term after they are 9 months for a maximum of 38 weeks per year. This offer will be introduced in September 2024 so the maximum number of weeks available in 2024/25 is 22. </a:t>
            </a:r>
          </a:p>
        </p:txBody>
      </p:sp>
    </p:spTree>
    <p:extLst>
      <p:ext uri="{BB962C8B-B14F-4D97-AF65-F5344CB8AC3E}">
        <p14:creationId xmlns:p14="http://schemas.microsoft.com/office/powerpoint/2010/main" val="1102402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201B8-90A3-4BB5-8CA4-1692C3538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Early Years Dedicated Schools Grant (EYDSG)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30ECAB-8B82-4307-8370-E2F5F02DC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sz="2400" b="1" u="sng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Early Years (EY) Pupil Premium </a:t>
            </a:r>
            <a:r>
              <a:rPr lang="en-GB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– additional funding for disadvantaged children has been extended to all the Early Years offers</a:t>
            </a:r>
          </a:p>
          <a:p>
            <a:pPr marL="0" indent="0">
              <a:buNone/>
            </a:pPr>
            <a:r>
              <a:rPr lang="en-GB" sz="2400" i="1" dirty="0">
                <a:effectLst/>
                <a:ea typeface="Arial" panose="020B0604020202020204" pitchFamily="34" charset="0"/>
              </a:rPr>
              <a:t>It will be paid as a top up of £0.68 per hour up to a maximum of £378.60 per year (38 weeks).</a:t>
            </a:r>
            <a:r>
              <a:rPr lang="en-GB" sz="2400" i="1" dirty="0">
                <a:effectLst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</a:p>
          <a:p>
            <a:r>
              <a:rPr lang="en-GB" sz="2400" b="1" u="sng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Disability Access Fund </a:t>
            </a:r>
            <a:r>
              <a:rPr lang="en-GB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– additional per pupil funding for those receiving DLA to access all EY entitlements. </a:t>
            </a:r>
          </a:p>
          <a:p>
            <a:pPr marL="0" indent="0">
              <a:buNone/>
            </a:pPr>
            <a:r>
              <a:rPr lang="en-GB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Funding paid to </a:t>
            </a:r>
            <a:r>
              <a:rPr lang="en-GB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providers</a:t>
            </a:r>
            <a:r>
              <a:rPr lang="en-GB" sz="2400" i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will be £910 per eligible pupil per annum. (2023/24 £828)</a:t>
            </a:r>
          </a:p>
          <a:p>
            <a:r>
              <a:rPr lang="en-GB" sz="2400" b="1" u="sng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Maintained Nursery School Supplementary Funding</a:t>
            </a:r>
            <a:r>
              <a:rPr lang="en-GB" sz="2400" b="1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 </a:t>
            </a:r>
            <a:r>
              <a:rPr lang="en-GB" sz="24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- additional funding for maintained nurseries only.</a:t>
            </a:r>
            <a:endParaRPr lang="en-GB" sz="2400" i="1" dirty="0">
              <a:solidFill>
                <a:srgbClr val="000000"/>
              </a:solidFill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  <a:p>
            <a:endParaRPr lang="en-GB" sz="1800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2841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F7FC1B-8461-46A5-BE91-196711840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3 and 4 year old funding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6450E4-8394-4B32-A30B-905F820722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12366" y="745198"/>
            <a:ext cx="8024728" cy="5542651"/>
          </a:xfrm>
        </p:spPr>
        <p:txBody>
          <a:bodyPr anchor="ctr">
            <a:noAutofit/>
          </a:bodyPr>
          <a:lstStyle/>
          <a:p>
            <a:pPr marL="0" indent="0" algn="l">
              <a:buNone/>
            </a:pPr>
            <a:r>
              <a:rPr lang="en-GB" sz="2400" b="1" dirty="0"/>
              <a:t> 3 and 4 year olds </a:t>
            </a:r>
          </a:p>
          <a:p>
            <a:pPr algn="l"/>
            <a:r>
              <a:rPr lang="en-GB" sz="2400" dirty="0"/>
              <a:t>existing offers remains to providers - increase base rate by 12p per hour to £6.68 per hour.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budgeted average Deprivation rate remains at £0.72 per hour via reduction in rate paid for IDACI bands 6 to 9 (Keep bands 1 to 5 the same) to remain within regulation of 12% maximum supplements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Necessary as average deprivation has increased resulting in maximum deprivation supplement being exceeded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SEN Inclusion Fund expands for new 2 year old and under 2 entitlements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GB" dirty="0"/>
              <a:t>New SENIF Budget on 2 YO and under 2 YO offers  results in overall increase in SENIF budget year on year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Reduce nursery lump sums to remove spend on 2 and under 2s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Increase in contingency to deal with greater volatility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GB" sz="2400" dirty="0"/>
              <a:t>Single rates for both 3&amp;4 Year old entitlements</a:t>
            </a:r>
          </a:p>
        </p:txBody>
      </p:sp>
    </p:spTree>
    <p:extLst>
      <p:ext uri="{BB962C8B-B14F-4D97-AF65-F5344CB8AC3E}">
        <p14:creationId xmlns:p14="http://schemas.microsoft.com/office/powerpoint/2010/main" val="923656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24CC9A-909C-4ADB-B864-160E10BF2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2 year old funding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20FDE4-2A9E-4BA1-93B1-98CF81FC6C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319088"/>
            <a:ext cx="6906491" cy="5857875"/>
          </a:xfrm>
        </p:spPr>
        <p:txBody>
          <a:bodyPr anchor="ctr">
            <a:normAutofit lnSpcReduction="10000"/>
          </a:bodyPr>
          <a:lstStyle/>
          <a:p>
            <a:pPr marL="0" indent="0" algn="l">
              <a:buNone/>
            </a:pPr>
            <a:r>
              <a:rPr lang="en-GB" sz="2400" b="1" dirty="0"/>
              <a:t>2 year olds </a:t>
            </a:r>
          </a:p>
          <a:p>
            <a:pPr algn="l"/>
            <a:r>
              <a:rPr lang="en-GB" sz="2400" dirty="0"/>
              <a:t>Disadvantaged 2 year old offer remains</a:t>
            </a:r>
          </a:p>
          <a:p>
            <a:pPr marL="0" indent="0" algn="l">
              <a:buNone/>
            </a:pPr>
            <a:endParaRPr lang="en-GB" sz="24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400" b="1" dirty="0"/>
              <a:t>NEW WP 2 year old offer – 15 hours from 1</a:t>
            </a:r>
            <a:r>
              <a:rPr lang="en-GB" sz="2400" b="1" baseline="30000" dirty="0"/>
              <a:t>st</a:t>
            </a:r>
            <a:r>
              <a:rPr lang="en-GB" sz="2400" b="1" dirty="0"/>
              <a:t> April 2024 increasing to 30 hours from September 2025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400" dirty="0"/>
              <a:t>Both offers require a local formula which may include supplements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400" dirty="0"/>
              <a:t>LBHF – set a single base rate of £9.36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400" dirty="0"/>
              <a:t>LBHF – set a deprivation supplement for both offers – use proposed IDACI bands for 3 and 4 YO offer – averages £0.89 per hour across both offers ( £1.03 for Disadvantaged, £0.77 for WP)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400" dirty="0"/>
              <a:t>Set up SENIF for 2 YO based on current spends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400" dirty="0"/>
              <a:t>Use central 5% spend to support families in need (not eligible for offers)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7874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B3B1D14-A015-4B17-A623-98615AD09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Under 2 year old funding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878BD-FDDB-4C17-BB6B-6F89E5A3B1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 algn="l">
              <a:buNone/>
            </a:pPr>
            <a:r>
              <a:rPr lang="en-GB" sz="2200" b="1" dirty="0"/>
              <a:t>Under 2s offer for Working</a:t>
            </a:r>
            <a:endParaRPr lang="en-GB" sz="22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200" dirty="0"/>
              <a:t>requires a local formula which may include supplements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200" dirty="0"/>
              <a:t>Starts 1</a:t>
            </a:r>
            <a:r>
              <a:rPr lang="en-GB" sz="2200" baseline="30000" dirty="0"/>
              <a:t>st</a:t>
            </a:r>
            <a:r>
              <a:rPr lang="en-GB" sz="2200" dirty="0"/>
              <a:t> September 2024 for children 9 months to 2 years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200" dirty="0"/>
              <a:t>LBHF – set a base rate of £13.45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200" dirty="0"/>
              <a:t>LBHF – set a deprivation supplement– use proposed IDACI bands for 3 and 4 YO offer – averages £0.77 per hour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200" dirty="0"/>
              <a:t>Set up SENIF for under 2 YO based on current spends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GB" sz="2200" dirty="0"/>
              <a:t>Use central 5% spend to support families in need ( not eligible for offers)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96822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B95CB3D57508242A646A89493E9167B" ma:contentTypeVersion="27" ma:contentTypeDescription="Create a new document." ma:contentTypeScope="" ma:versionID="0c495f4ec3b5dc0c05a54914abaf7659">
  <xsd:schema xmlns:xsd="http://www.w3.org/2001/XMLSchema" xmlns:xs="http://www.w3.org/2001/XMLSchema" xmlns:p="http://schemas.microsoft.com/office/2006/metadata/properties" xmlns:ns2="5a4228b7-23ec-4be1-8112-410b0e3750ba" xmlns:ns3="90a03753-1834-4771-99b0-205867b275ff" xmlns:ns4="d202d31c-686c-4115-a7b9-5cc891ed602b" targetNamespace="http://schemas.microsoft.com/office/2006/metadata/properties" ma:root="true" ma:fieldsID="9e0980f42cc9429c4204b81fa04e0327" ns2:_="" ns3:_="" ns4:_="">
    <xsd:import namespace="5a4228b7-23ec-4be1-8112-410b0e3750ba"/>
    <xsd:import namespace="90a03753-1834-4771-99b0-205867b275ff"/>
    <xsd:import namespace="d202d31c-686c-4115-a7b9-5cc891ed60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Comment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228b7-23ec-4be1-8112-410b0e3750b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Comments" ma:index="19" nillable="true" ma:displayName="Comments" ma:format="Dropdown" ma:internalName="Comments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78bb61a9-1cb6-416b-8dcb-4ddbf3c41e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a03753-1834-4771-99b0-205867b275f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02d31c-686c-4115-a7b9-5cc891ed602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6d51ab33-fc9c-4053-825b-2ea908e0860e}" ma:internalName="TaxCatchAll" ma:showField="CatchAllData" ma:web="90a03753-1834-4771-99b0-205867b275f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omments xmlns="5a4228b7-23ec-4be1-8112-410b0e3750ba" xsi:nil="true"/>
    <SharedWithUsers xmlns="90a03753-1834-4771-99b0-205867b275ff">
      <UserInfo>
        <DisplayName>Tomsett Phil: H&amp;F</DisplayName>
        <AccountId>750</AccountId>
        <AccountType/>
      </UserInfo>
      <UserInfo>
        <DisplayName>Irolla Valerie: H&amp;F</DisplayName>
        <AccountId>42</AccountId>
        <AccountType/>
      </UserInfo>
      <UserInfo>
        <DisplayName>Baxter Caroline: H&amp;F</DisplayName>
        <AccountId>21</AccountId>
        <AccountType/>
      </UserInfo>
      <UserInfo>
        <DisplayName>Burton Tony: H&amp;F</DisplayName>
        <AccountId>25</AccountId>
        <AccountType/>
      </UserInfo>
      <UserInfo>
        <DisplayName>Saraon Satwinder: H&amp;F</DisplayName>
        <AccountId>165</AccountId>
        <AccountType/>
      </UserInfo>
      <UserInfo>
        <DisplayName>Marshall Philippa: H&amp;F</DisplayName>
        <AccountId>2795</AccountId>
        <AccountType/>
      </UserInfo>
      <UserInfo>
        <DisplayName>Aloo Felista: H&amp;F</DisplayName>
        <AccountId>2846</AccountId>
        <AccountType/>
      </UserInfo>
      <UserInfo>
        <DisplayName>Pykhanov Danila: H&amp;F</DisplayName>
        <AccountId>2847</AccountId>
        <AccountType/>
      </UserInfo>
      <UserInfo>
        <DisplayName>English Isabella: H&amp;F</DisplayName>
        <AccountId>2852</AccountId>
        <AccountType/>
      </UserInfo>
    </SharedWithUsers>
    <lcf76f155ced4ddcb4097134ff3c332f xmlns="5a4228b7-23ec-4be1-8112-410b0e3750ba">
      <Terms xmlns="http://schemas.microsoft.com/office/infopath/2007/PartnerControls"/>
    </lcf76f155ced4ddcb4097134ff3c332f>
    <TaxCatchAll xmlns="d202d31c-686c-4115-a7b9-5cc891ed602b" xsi:nil="true"/>
  </documentManagement>
</p:properties>
</file>

<file path=customXml/itemProps1.xml><?xml version="1.0" encoding="utf-8"?>
<ds:datastoreItem xmlns:ds="http://schemas.openxmlformats.org/officeDocument/2006/customXml" ds:itemID="{945BDB28-6A56-4373-AC94-5F2EA20CCE8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2FE2EF5-A821-41A6-94C3-CC0FE5867D8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a4228b7-23ec-4be1-8112-410b0e3750ba"/>
    <ds:schemaRef ds:uri="90a03753-1834-4771-99b0-205867b275ff"/>
    <ds:schemaRef ds:uri="d202d31c-686c-4115-a7b9-5cc891ed60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35D2C03-C1D3-4434-AB4F-5F54B2C1F350}">
  <ds:schemaRefs>
    <ds:schemaRef ds:uri="http://www.w3.org/XML/1998/namespace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5a4228b7-23ec-4be1-8112-410b0e3750ba"/>
    <ds:schemaRef ds:uri="http://purl.org/dc/terms/"/>
    <ds:schemaRef ds:uri="d202d31c-686c-4115-a7b9-5cc891ed602b"/>
    <ds:schemaRef ds:uri="http://schemas.microsoft.com/office/infopath/2007/PartnerControls"/>
    <ds:schemaRef ds:uri="90a03753-1834-4771-99b0-205867b275ff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1032</Words>
  <Application>Microsoft Office PowerPoint</Application>
  <PresentationFormat>Widescreen</PresentationFormat>
  <Paragraphs>137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Early Years Funding   January 2024</vt:lpstr>
      <vt:lpstr>Agenda</vt:lpstr>
      <vt:lpstr>Introductions and purpose</vt:lpstr>
      <vt:lpstr>Early Years Dedicated Schools Grant (EYDSG)</vt:lpstr>
      <vt:lpstr>Early Years Dedicated Schools Grant (EYDSG)</vt:lpstr>
      <vt:lpstr>Early Years Dedicated Schools Grant (EYDSG)</vt:lpstr>
      <vt:lpstr>3 and 4 year old funding</vt:lpstr>
      <vt:lpstr>2 year old funding</vt:lpstr>
      <vt:lpstr>Under 2 year old funding</vt:lpstr>
      <vt:lpstr>Summary of Funding Rates</vt:lpstr>
      <vt:lpstr>Deprivation supplements all offers</vt:lpstr>
      <vt:lpstr>Next Steps</vt:lpstr>
      <vt:lpstr>Any 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Early Years Funding Workshop  3rd February 2022</dc:title>
  <dc:creator>Lecznar Jill: H&amp;F</dc:creator>
  <cp:lastModifiedBy>Saraon Satwinder: H&amp;F</cp:lastModifiedBy>
  <cp:revision>6</cp:revision>
  <dcterms:created xsi:type="dcterms:W3CDTF">2022-02-03T11:19:02Z</dcterms:created>
  <dcterms:modified xsi:type="dcterms:W3CDTF">2024-01-26T15:16:38Z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0x0101007B95CB3D57508242A646A89493E9167B</vt:lpwstr>
  </property>
  <property fmtid="{D5CDD505-2E9C-101B-9397-08002B2CF9AE}" pid="3" name="MediaServiceImageTags">
    <vt:lpwstr/>
  </property>
</Properties>
</file>