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1"/>
  </p:notesMasterIdLst>
  <p:sldIdLst>
    <p:sldId id="256" r:id="rId2"/>
    <p:sldId id="626" r:id="rId3"/>
    <p:sldId id="650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661" r:id="rId12"/>
    <p:sldId id="660" r:id="rId13"/>
    <p:sldId id="651" r:id="rId14"/>
    <p:sldId id="659" r:id="rId15"/>
    <p:sldId id="662" r:id="rId16"/>
    <p:sldId id="663" r:id="rId17"/>
    <p:sldId id="648" r:id="rId18"/>
    <p:sldId id="649" r:id="rId19"/>
    <p:sldId id="629" r:id="rId20"/>
    <p:sldId id="634" r:id="rId21"/>
    <p:sldId id="639" r:id="rId22"/>
    <p:sldId id="635" r:id="rId23"/>
    <p:sldId id="636" r:id="rId24"/>
    <p:sldId id="647" r:id="rId25"/>
    <p:sldId id="625" r:id="rId26"/>
    <p:sldId id="259" r:id="rId27"/>
    <p:sldId id="638" r:id="rId28"/>
    <p:sldId id="640" r:id="rId29"/>
    <p:sldId id="63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DC1C7-18DC-4821-BFAF-6D924C138DB9}" v="283" dt="2024-04-16T08:20:26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21" autoAdjust="0"/>
    <p:restoredTop sz="93784" autoAdjust="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lish Isabella: H&amp;F" userId="0507d6df-8a58-42e2-b560-195392082a59" providerId="ADAL" clId="{C986C824-49FC-423A-9B91-50082AF7A078}"/>
    <pc:docChg chg="undo custSel addSld delSld modSld">
      <pc:chgData name="English Isabella: H&amp;F" userId="0507d6df-8a58-42e2-b560-195392082a59" providerId="ADAL" clId="{C986C824-49FC-423A-9B91-50082AF7A078}" dt="2024-04-16T11:59:16.467" v="52" actId="2696"/>
      <pc:docMkLst>
        <pc:docMk/>
      </pc:docMkLst>
      <pc:sldChg chg="addSp delSp modSp new del mod setBg">
        <pc:chgData name="English Isabella: H&amp;F" userId="0507d6df-8a58-42e2-b560-195392082a59" providerId="ADAL" clId="{C986C824-49FC-423A-9B91-50082AF7A078}" dt="2024-04-16T11:59:16.467" v="52" actId="2696"/>
        <pc:sldMkLst>
          <pc:docMk/>
          <pc:sldMk cId="3784903171" sldId="664"/>
        </pc:sldMkLst>
        <pc:spChg chg="mod">
          <ac:chgData name="English Isabella: H&amp;F" userId="0507d6df-8a58-42e2-b560-195392082a59" providerId="ADAL" clId="{C986C824-49FC-423A-9B91-50082AF7A078}" dt="2024-04-16T11:59:12.429" v="51" actId="26606"/>
          <ac:spMkLst>
            <pc:docMk/>
            <pc:sldMk cId="3784903171" sldId="664"/>
            <ac:spMk id="2" creationId="{525DA0D5-6D6E-4CCD-03C3-5584EC2DC341}"/>
          </ac:spMkLst>
        </pc:spChg>
        <pc:spChg chg="add del">
          <ac:chgData name="English Isabella: H&amp;F" userId="0507d6df-8a58-42e2-b560-195392082a59" providerId="ADAL" clId="{C986C824-49FC-423A-9B91-50082AF7A078}" dt="2024-04-16T11:59:12.429" v="51" actId="26606"/>
          <ac:spMkLst>
            <pc:docMk/>
            <pc:sldMk cId="3784903171" sldId="664"/>
            <ac:spMk id="3" creationId="{DC88A134-22B5-6EF4-F2BB-FCA5CB688269}"/>
          </ac:spMkLst>
        </pc:spChg>
        <pc:spChg chg="add del">
          <ac:chgData name="English Isabella: H&amp;F" userId="0507d6df-8a58-42e2-b560-195392082a59" providerId="ADAL" clId="{C986C824-49FC-423A-9B91-50082AF7A078}" dt="2024-04-16T11:59:12.419" v="50" actId="26606"/>
          <ac:spMkLst>
            <pc:docMk/>
            <pc:sldMk cId="3784903171" sldId="664"/>
            <ac:spMk id="9" creationId="{0AD84CCE-B61B-45FD-8942-77C91305228B}"/>
          </ac:spMkLst>
        </pc:spChg>
        <pc:picChg chg="add del">
          <ac:chgData name="English Isabella: H&amp;F" userId="0507d6df-8a58-42e2-b560-195392082a59" providerId="ADAL" clId="{C986C824-49FC-423A-9B91-50082AF7A078}" dt="2024-04-16T11:59:12.419" v="50" actId="26606"/>
          <ac:picMkLst>
            <pc:docMk/>
            <pc:sldMk cId="3784903171" sldId="664"/>
            <ac:picMk id="5" creationId="{A8DACF66-D490-DF7C-628B-212DD6B8CA5A}"/>
          </ac:picMkLst>
        </pc:picChg>
        <pc:picChg chg="add">
          <ac:chgData name="English Isabella: H&amp;F" userId="0507d6df-8a58-42e2-b560-195392082a59" providerId="ADAL" clId="{C986C824-49FC-423A-9B91-50082AF7A078}" dt="2024-04-16T11:59:12.429" v="51" actId="26606"/>
          <ac:picMkLst>
            <pc:docMk/>
            <pc:sldMk cId="3784903171" sldId="664"/>
            <ac:picMk id="11" creationId="{6BE437AE-F5D2-4ABD-A8A7-4B963F53C85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6A59-B76F-4FF3-B40C-654C0966789A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39EEEA5-8A45-4826-86DD-5A3ABF395603}">
      <dgm:prSet phldrT="[Text]" custT="1"/>
      <dgm:spPr>
        <a:solidFill>
          <a:schemeClr val="accent5">
            <a:lumMod val="20000"/>
            <a:lumOff val="80000"/>
          </a:schemeClr>
        </a:solidFill>
        <a:ln w="127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GB" sz="1100" b="1" u="sng">
              <a:solidFill>
                <a:sysClr val="windowText" lastClr="000000"/>
              </a:solidFill>
            </a:rPr>
            <a:t>Assess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The early years practitioner works together with a child's parents and the setting's SENCO to assess the child's needs. They should regularly assess the child to make sure the right support can be put into place. 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Where the child makes little or no progress, specialist assessment from outside professionals may be needed. 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Where outside professionals are not already working with the setting, the SENCO discusses this with the child's parents to get their agreement. </a:t>
          </a:r>
        </a:p>
      </dgm:t>
    </dgm:pt>
    <dgm:pt modelId="{28D843DF-530A-4D69-A1D0-BD61826F9CED}" type="parTrans" cxnId="{7E4A545B-1E23-4AE9-95CC-172B8C5E99D6}">
      <dgm:prSet/>
      <dgm:spPr/>
      <dgm:t>
        <a:bodyPr/>
        <a:lstStyle/>
        <a:p>
          <a:pPr algn="ctr"/>
          <a:endParaRPr lang="en-GB"/>
        </a:p>
      </dgm:t>
    </dgm:pt>
    <dgm:pt modelId="{A4FA43B2-4564-4B23-945A-16EC161C62E3}" type="sibTrans" cxnId="{7E4A545B-1E23-4AE9-95CC-172B8C5E99D6}">
      <dgm:prSet/>
      <dgm:spPr/>
      <dgm:t>
        <a:bodyPr/>
        <a:lstStyle/>
        <a:p>
          <a:pPr algn="ctr"/>
          <a:endParaRPr lang="en-GB"/>
        </a:p>
      </dgm:t>
    </dgm:pt>
    <dgm:pt modelId="{0691C585-85B7-4CC7-BF81-F52F4A8C2742}">
      <dgm:prSet phldrT="[Text]" custT="1"/>
      <dgm:spPr>
        <a:solidFill>
          <a:schemeClr val="accent5">
            <a:lumMod val="20000"/>
            <a:lumOff val="80000"/>
          </a:schemeClr>
        </a:solidFill>
        <a:ln w="127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GB" sz="1100" b="1" u="sng">
              <a:solidFill>
                <a:sysClr val="windowText" lastClr="000000"/>
              </a:solidFill>
            </a:rPr>
            <a:t>Plan</a:t>
          </a:r>
          <a:endParaRPr lang="en-GB" sz="1200" b="1" u="sng">
            <a:solidFill>
              <a:sysClr val="windowText" lastClr="000000"/>
            </a:solidFill>
          </a:endParaRPr>
        </a:p>
        <a:p>
          <a:pPr algn="ctr"/>
          <a:r>
            <a:rPr lang="en-GB" sz="600" b="1">
              <a:solidFill>
                <a:sysClr val="windowText" lastClr="000000"/>
              </a:solidFill>
            </a:rPr>
            <a:t>The child's parents, key person and SENCO agree: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The outcomes they are seeking for the child. Target Monitoring Evaluation (TME) can be used, please see the Appendix for how to use it and the template. 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Interventions and support to be put in place.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How they expect the interventions to impact upon the child's progress and a review date. </a:t>
          </a:r>
        </a:p>
        <a:p>
          <a:pPr algn="ctr"/>
          <a:r>
            <a:rPr lang="en-GB" sz="600" b="1">
              <a:solidFill>
                <a:sysClr val="windowText" lastClr="000000"/>
              </a:solidFill>
            </a:rPr>
            <a:t>Interventions should: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Be strategies and support provided by practitioners with the relevant skills,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Include a range of learning opportunities and differentiated activities to meet the outcomes identified for the child,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All information should be captured in a Child SEND Support Plan, which includes a section on agreed outcomes and an individual provision plan.</a:t>
          </a:r>
        </a:p>
      </dgm:t>
    </dgm:pt>
    <dgm:pt modelId="{61938F8A-04F4-451C-9943-9C308E89B186}" type="parTrans" cxnId="{70C98016-7A0A-47AE-8539-634A15328454}">
      <dgm:prSet/>
      <dgm:spPr/>
      <dgm:t>
        <a:bodyPr/>
        <a:lstStyle/>
        <a:p>
          <a:pPr algn="ctr"/>
          <a:endParaRPr lang="en-GB"/>
        </a:p>
      </dgm:t>
    </dgm:pt>
    <dgm:pt modelId="{85717444-1C8B-421C-8623-711408BD483E}" type="sibTrans" cxnId="{70C98016-7A0A-47AE-8539-634A15328454}">
      <dgm:prSet/>
      <dgm:spPr/>
      <dgm:t>
        <a:bodyPr/>
        <a:lstStyle/>
        <a:p>
          <a:pPr algn="ctr"/>
          <a:endParaRPr lang="en-GB"/>
        </a:p>
      </dgm:t>
    </dgm:pt>
    <dgm:pt modelId="{D0E97ACE-EB04-4DE6-B2A2-21C336D22FF6}">
      <dgm:prSet phldrT="[Text]" custT="1"/>
      <dgm:spPr>
        <a:solidFill>
          <a:schemeClr val="accent5">
            <a:lumMod val="20000"/>
            <a:lumOff val="80000"/>
          </a:schemeClr>
        </a:solidFill>
        <a:ln w="127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GB" sz="1100" b="1" u="sng">
              <a:solidFill>
                <a:sysClr val="windowText" lastClr="000000"/>
              </a:solidFill>
            </a:rPr>
            <a:t>Do</a:t>
          </a:r>
          <a:endParaRPr lang="en-GB" sz="500" b="1" u="sng">
            <a:solidFill>
              <a:sysClr val="windowText" lastClr="000000"/>
            </a:solidFill>
          </a:endParaRPr>
        </a:p>
        <a:p>
          <a:pPr algn="ctr"/>
          <a:r>
            <a:rPr lang="en-GB" sz="600">
              <a:solidFill>
                <a:sysClr val="windowText" lastClr="000000"/>
              </a:solidFill>
            </a:rPr>
            <a:t>The practitioner, usually the child's key person, is responsible for supporting the child each day and putting in place the agreed interventions.</a:t>
          </a:r>
        </a:p>
        <a:p>
          <a:pPr algn="ctr"/>
          <a:r>
            <a:rPr lang="en-GB" sz="600" b="1">
              <a:solidFill>
                <a:sysClr val="windowText" lastClr="000000"/>
              </a:solidFill>
            </a:rPr>
            <a:t>The setting's SENCO should: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Support the key person in assessing the child's response to the actions.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Provide advice on how to implement the interventions effectivley.</a:t>
          </a:r>
        </a:p>
      </dgm:t>
    </dgm:pt>
    <dgm:pt modelId="{86D52D8A-EBC0-4263-8C97-4631B2B1D006}" type="parTrans" cxnId="{BB78E417-70C2-4560-9A61-470627984481}">
      <dgm:prSet/>
      <dgm:spPr/>
      <dgm:t>
        <a:bodyPr/>
        <a:lstStyle/>
        <a:p>
          <a:pPr algn="ctr"/>
          <a:endParaRPr lang="en-GB"/>
        </a:p>
      </dgm:t>
    </dgm:pt>
    <dgm:pt modelId="{1F52FD0B-37FC-4119-8593-BF2D7F01AF62}" type="sibTrans" cxnId="{BB78E417-70C2-4560-9A61-470627984481}">
      <dgm:prSet/>
      <dgm:spPr/>
      <dgm:t>
        <a:bodyPr/>
        <a:lstStyle/>
        <a:p>
          <a:pPr algn="ctr"/>
          <a:endParaRPr lang="en-GB"/>
        </a:p>
      </dgm:t>
    </dgm:pt>
    <dgm:pt modelId="{CD60B136-6E1A-48C3-8628-11254BD66B7C}">
      <dgm:prSet phldrT="[Text]" custT="1"/>
      <dgm:spPr>
        <a:solidFill>
          <a:schemeClr val="accent5">
            <a:lumMod val="20000"/>
            <a:lumOff val="80000"/>
          </a:schemeClr>
        </a:solidFill>
        <a:ln w="127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GB" sz="1100" b="1" u="sng">
              <a:solidFill>
                <a:sysClr val="windowText" lastClr="000000"/>
              </a:solidFill>
            </a:rPr>
            <a:t>Review</a:t>
          </a:r>
        </a:p>
        <a:p>
          <a:pPr algn="ctr"/>
          <a:r>
            <a:rPr lang="en-GB" sz="600" b="1">
              <a:solidFill>
                <a:sysClr val="windowText" lastClr="000000"/>
              </a:solidFill>
            </a:rPr>
            <a:t>The setting works with the child's parents to: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review the child's progress in line with the agreed date,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evaluate the impact and quality of support (use TME to support this)</a:t>
          </a:r>
        </a:p>
        <a:p>
          <a:pPr algn="ctr"/>
          <a:r>
            <a:rPr lang="en-GB" sz="600">
              <a:solidFill>
                <a:sysClr val="windowText" lastClr="000000"/>
              </a:solidFill>
            </a:rPr>
            <a:t>agree any changes to the outcomes, depending on the child's progress.</a:t>
          </a:r>
        </a:p>
        <a:p>
          <a:pPr algn="ctr"/>
          <a:endParaRPr lang="en-GB" sz="600">
            <a:solidFill>
              <a:sysClr val="windowText" lastClr="000000"/>
            </a:solidFill>
          </a:endParaRPr>
        </a:p>
        <a:p>
          <a:pPr algn="ctr"/>
          <a:r>
            <a:rPr lang="en-GB" sz="600">
              <a:solidFill>
                <a:sysClr val="windowText" lastClr="000000"/>
              </a:solidFill>
            </a:rPr>
            <a:t>If outside professionals are involved, they should also be invited to attend regular reviews. </a:t>
          </a:r>
        </a:p>
      </dgm:t>
    </dgm:pt>
    <dgm:pt modelId="{DF5B01EC-1F2B-4938-92D0-37F53DF72669}" type="parTrans" cxnId="{C9F2509B-0D40-44F7-A08D-B889C9D2B065}">
      <dgm:prSet/>
      <dgm:spPr/>
      <dgm:t>
        <a:bodyPr/>
        <a:lstStyle/>
        <a:p>
          <a:pPr algn="ctr"/>
          <a:endParaRPr lang="en-GB"/>
        </a:p>
      </dgm:t>
    </dgm:pt>
    <dgm:pt modelId="{068ADF6A-D04D-4F72-B2B9-5975A568C2A8}" type="sibTrans" cxnId="{C9F2509B-0D40-44F7-A08D-B889C9D2B065}">
      <dgm:prSet/>
      <dgm:spPr/>
      <dgm:t>
        <a:bodyPr/>
        <a:lstStyle/>
        <a:p>
          <a:pPr algn="ctr"/>
          <a:endParaRPr lang="en-GB"/>
        </a:p>
      </dgm:t>
    </dgm:pt>
    <dgm:pt modelId="{D28D4DBE-9C5A-4504-A148-6F94FFB37647}" type="pres">
      <dgm:prSet presAssocID="{267E6A59-B76F-4FF3-B40C-654C0966789A}" presName="cycle" presStyleCnt="0">
        <dgm:presLayoutVars>
          <dgm:dir/>
          <dgm:resizeHandles val="exact"/>
        </dgm:presLayoutVars>
      </dgm:prSet>
      <dgm:spPr/>
    </dgm:pt>
    <dgm:pt modelId="{D31FB339-0313-49CE-87C1-9D05F79EC2EB}" type="pres">
      <dgm:prSet presAssocID="{639EEEA5-8A45-4826-86DD-5A3ABF395603}" presName="node" presStyleLbl="node1" presStyleIdx="0" presStyleCnt="4" custScaleX="141573" custScaleY="151523">
        <dgm:presLayoutVars>
          <dgm:bulletEnabled val="1"/>
        </dgm:presLayoutVars>
      </dgm:prSet>
      <dgm:spPr/>
    </dgm:pt>
    <dgm:pt modelId="{1E5C30CE-A0E7-49A2-81AC-44B45A05536C}" type="pres">
      <dgm:prSet presAssocID="{639EEEA5-8A45-4826-86DD-5A3ABF395603}" presName="spNode" presStyleCnt="0"/>
      <dgm:spPr/>
    </dgm:pt>
    <dgm:pt modelId="{E9B3AFF7-8072-4DC5-A416-02343AB8E753}" type="pres">
      <dgm:prSet presAssocID="{A4FA43B2-4564-4B23-945A-16EC161C62E3}" presName="sibTrans" presStyleLbl="sibTrans1D1" presStyleIdx="0" presStyleCnt="4"/>
      <dgm:spPr/>
    </dgm:pt>
    <dgm:pt modelId="{B7EE454A-0430-4D94-A318-B06687F28EA1}" type="pres">
      <dgm:prSet presAssocID="{0691C585-85B7-4CC7-BF81-F52F4A8C2742}" presName="node" presStyleLbl="node1" presStyleIdx="1" presStyleCnt="4" custScaleX="198168" custScaleY="203254" custRadScaleRad="155560" custRadScaleInc="-671">
        <dgm:presLayoutVars>
          <dgm:bulletEnabled val="1"/>
        </dgm:presLayoutVars>
      </dgm:prSet>
      <dgm:spPr/>
    </dgm:pt>
    <dgm:pt modelId="{71013168-1B2F-457C-A8B4-00DC524C5978}" type="pres">
      <dgm:prSet presAssocID="{0691C585-85B7-4CC7-BF81-F52F4A8C2742}" presName="spNode" presStyleCnt="0"/>
      <dgm:spPr/>
    </dgm:pt>
    <dgm:pt modelId="{D93D93C5-4B25-418D-9663-9D04D5E3FE4C}" type="pres">
      <dgm:prSet presAssocID="{85717444-1C8B-421C-8623-711408BD483E}" presName="sibTrans" presStyleLbl="sibTrans1D1" presStyleIdx="1" presStyleCnt="4"/>
      <dgm:spPr/>
    </dgm:pt>
    <dgm:pt modelId="{353C6FAB-D445-4952-B517-008E5094B537}" type="pres">
      <dgm:prSet presAssocID="{D0E97ACE-EB04-4DE6-B2A2-21C336D22FF6}" presName="node" presStyleLbl="node1" presStyleIdx="2" presStyleCnt="4" custScaleX="129707" custScaleY="128808">
        <dgm:presLayoutVars>
          <dgm:bulletEnabled val="1"/>
        </dgm:presLayoutVars>
      </dgm:prSet>
      <dgm:spPr/>
    </dgm:pt>
    <dgm:pt modelId="{CE31E2C1-E4FF-4AAC-AAD3-52FC5C4FA28F}" type="pres">
      <dgm:prSet presAssocID="{D0E97ACE-EB04-4DE6-B2A2-21C336D22FF6}" presName="spNode" presStyleCnt="0"/>
      <dgm:spPr/>
    </dgm:pt>
    <dgm:pt modelId="{B13202D3-CA51-4535-8C3A-7CACDFBDBAA3}" type="pres">
      <dgm:prSet presAssocID="{1F52FD0B-37FC-4119-8593-BF2D7F01AF62}" presName="sibTrans" presStyleLbl="sibTrans1D1" presStyleIdx="2" presStyleCnt="4"/>
      <dgm:spPr/>
    </dgm:pt>
    <dgm:pt modelId="{65F60C7F-07AC-45A2-8B0B-9271D3A66A2A}" type="pres">
      <dgm:prSet presAssocID="{CD60B136-6E1A-48C3-8628-11254BD66B7C}" presName="node" presStyleLbl="node1" presStyleIdx="3" presStyleCnt="4" custScaleX="155908" custScaleY="148878" custRadScaleRad="123908">
        <dgm:presLayoutVars>
          <dgm:bulletEnabled val="1"/>
        </dgm:presLayoutVars>
      </dgm:prSet>
      <dgm:spPr/>
    </dgm:pt>
    <dgm:pt modelId="{98437F2D-1CA9-4B50-8074-B82B82597E7B}" type="pres">
      <dgm:prSet presAssocID="{CD60B136-6E1A-48C3-8628-11254BD66B7C}" presName="spNode" presStyleCnt="0"/>
      <dgm:spPr/>
    </dgm:pt>
    <dgm:pt modelId="{D5886B4B-C6BF-4F98-81C4-6AA40E9D1033}" type="pres">
      <dgm:prSet presAssocID="{068ADF6A-D04D-4F72-B2B9-5975A568C2A8}" presName="sibTrans" presStyleLbl="sibTrans1D1" presStyleIdx="3" presStyleCnt="4"/>
      <dgm:spPr/>
    </dgm:pt>
  </dgm:ptLst>
  <dgm:cxnLst>
    <dgm:cxn modelId="{70C98016-7A0A-47AE-8539-634A15328454}" srcId="{267E6A59-B76F-4FF3-B40C-654C0966789A}" destId="{0691C585-85B7-4CC7-BF81-F52F4A8C2742}" srcOrd="1" destOrd="0" parTransId="{61938F8A-04F4-451C-9943-9C308E89B186}" sibTransId="{85717444-1C8B-421C-8623-711408BD483E}"/>
    <dgm:cxn modelId="{10628E16-208A-4873-9D96-77D5AFBDDC3E}" type="presOf" srcId="{0691C585-85B7-4CC7-BF81-F52F4A8C2742}" destId="{B7EE454A-0430-4D94-A318-B06687F28EA1}" srcOrd="0" destOrd="0" presId="urn:microsoft.com/office/officeart/2005/8/layout/cycle5"/>
    <dgm:cxn modelId="{BB78E417-70C2-4560-9A61-470627984481}" srcId="{267E6A59-B76F-4FF3-B40C-654C0966789A}" destId="{D0E97ACE-EB04-4DE6-B2A2-21C336D22FF6}" srcOrd="2" destOrd="0" parTransId="{86D52D8A-EBC0-4263-8C97-4631B2B1D006}" sibTransId="{1F52FD0B-37FC-4119-8593-BF2D7F01AF62}"/>
    <dgm:cxn modelId="{299F7A36-CAC1-416D-BDD5-2B8735299CA8}" type="presOf" srcId="{068ADF6A-D04D-4F72-B2B9-5975A568C2A8}" destId="{D5886B4B-C6BF-4F98-81C4-6AA40E9D1033}" srcOrd="0" destOrd="0" presId="urn:microsoft.com/office/officeart/2005/8/layout/cycle5"/>
    <dgm:cxn modelId="{ABA62D5B-3810-4E81-8442-0B770CD25DB1}" type="presOf" srcId="{85717444-1C8B-421C-8623-711408BD483E}" destId="{D93D93C5-4B25-418D-9663-9D04D5E3FE4C}" srcOrd="0" destOrd="0" presId="urn:microsoft.com/office/officeart/2005/8/layout/cycle5"/>
    <dgm:cxn modelId="{7E4A545B-1E23-4AE9-95CC-172B8C5E99D6}" srcId="{267E6A59-B76F-4FF3-B40C-654C0966789A}" destId="{639EEEA5-8A45-4826-86DD-5A3ABF395603}" srcOrd="0" destOrd="0" parTransId="{28D843DF-530A-4D69-A1D0-BD61826F9CED}" sibTransId="{A4FA43B2-4564-4B23-945A-16EC161C62E3}"/>
    <dgm:cxn modelId="{D2858264-2D44-41E4-8861-3A49A9D04D93}" type="presOf" srcId="{A4FA43B2-4564-4B23-945A-16EC161C62E3}" destId="{E9B3AFF7-8072-4DC5-A416-02343AB8E753}" srcOrd="0" destOrd="0" presId="urn:microsoft.com/office/officeart/2005/8/layout/cycle5"/>
    <dgm:cxn modelId="{C286D370-BDA3-4EA9-9822-EF425D4F1BFD}" type="presOf" srcId="{267E6A59-B76F-4FF3-B40C-654C0966789A}" destId="{D28D4DBE-9C5A-4504-A148-6F94FFB37647}" srcOrd="0" destOrd="0" presId="urn:microsoft.com/office/officeart/2005/8/layout/cycle5"/>
    <dgm:cxn modelId="{57C7F155-FE46-4DF2-8E63-89C2B6A87641}" type="presOf" srcId="{CD60B136-6E1A-48C3-8628-11254BD66B7C}" destId="{65F60C7F-07AC-45A2-8B0B-9271D3A66A2A}" srcOrd="0" destOrd="0" presId="urn:microsoft.com/office/officeart/2005/8/layout/cycle5"/>
    <dgm:cxn modelId="{F51F8B79-2A2D-48D2-8DB3-8595C318ACDC}" type="presOf" srcId="{1F52FD0B-37FC-4119-8593-BF2D7F01AF62}" destId="{B13202D3-CA51-4535-8C3A-7CACDFBDBAA3}" srcOrd="0" destOrd="0" presId="urn:microsoft.com/office/officeart/2005/8/layout/cycle5"/>
    <dgm:cxn modelId="{90476C80-2769-4ED6-B709-B57EE2E9920E}" type="presOf" srcId="{D0E97ACE-EB04-4DE6-B2A2-21C336D22FF6}" destId="{353C6FAB-D445-4952-B517-008E5094B537}" srcOrd="0" destOrd="0" presId="urn:microsoft.com/office/officeart/2005/8/layout/cycle5"/>
    <dgm:cxn modelId="{72A99080-140D-4D1F-8CA4-826DF7A3E494}" type="presOf" srcId="{639EEEA5-8A45-4826-86DD-5A3ABF395603}" destId="{D31FB339-0313-49CE-87C1-9D05F79EC2EB}" srcOrd="0" destOrd="0" presId="urn:microsoft.com/office/officeart/2005/8/layout/cycle5"/>
    <dgm:cxn modelId="{C9F2509B-0D40-44F7-A08D-B889C9D2B065}" srcId="{267E6A59-B76F-4FF3-B40C-654C0966789A}" destId="{CD60B136-6E1A-48C3-8628-11254BD66B7C}" srcOrd="3" destOrd="0" parTransId="{DF5B01EC-1F2B-4938-92D0-37F53DF72669}" sibTransId="{068ADF6A-D04D-4F72-B2B9-5975A568C2A8}"/>
    <dgm:cxn modelId="{0B49196B-4490-4AAC-8E0E-CF6F4CFCEFCB}" type="presParOf" srcId="{D28D4DBE-9C5A-4504-A148-6F94FFB37647}" destId="{D31FB339-0313-49CE-87C1-9D05F79EC2EB}" srcOrd="0" destOrd="0" presId="urn:microsoft.com/office/officeart/2005/8/layout/cycle5"/>
    <dgm:cxn modelId="{2B527469-2439-45ED-8246-167189E1328F}" type="presParOf" srcId="{D28D4DBE-9C5A-4504-A148-6F94FFB37647}" destId="{1E5C30CE-A0E7-49A2-81AC-44B45A05536C}" srcOrd="1" destOrd="0" presId="urn:microsoft.com/office/officeart/2005/8/layout/cycle5"/>
    <dgm:cxn modelId="{F6D89F04-A16E-4450-82C6-9461E3CA9F9C}" type="presParOf" srcId="{D28D4DBE-9C5A-4504-A148-6F94FFB37647}" destId="{E9B3AFF7-8072-4DC5-A416-02343AB8E753}" srcOrd="2" destOrd="0" presId="urn:microsoft.com/office/officeart/2005/8/layout/cycle5"/>
    <dgm:cxn modelId="{CBAAB80C-3FF9-45A0-934E-EBA70AECA047}" type="presParOf" srcId="{D28D4DBE-9C5A-4504-A148-6F94FFB37647}" destId="{B7EE454A-0430-4D94-A318-B06687F28EA1}" srcOrd="3" destOrd="0" presId="urn:microsoft.com/office/officeart/2005/8/layout/cycle5"/>
    <dgm:cxn modelId="{ECFCB583-35A9-4CE5-AEE1-3A8F49F3057C}" type="presParOf" srcId="{D28D4DBE-9C5A-4504-A148-6F94FFB37647}" destId="{71013168-1B2F-457C-A8B4-00DC524C5978}" srcOrd="4" destOrd="0" presId="urn:microsoft.com/office/officeart/2005/8/layout/cycle5"/>
    <dgm:cxn modelId="{803A2DCC-1ECB-4309-9EBB-BA98AE39376F}" type="presParOf" srcId="{D28D4DBE-9C5A-4504-A148-6F94FFB37647}" destId="{D93D93C5-4B25-418D-9663-9D04D5E3FE4C}" srcOrd="5" destOrd="0" presId="urn:microsoft.com/office/officeart/2005/8/layout/cycle5"/>
    <dgm:cxn modelId="{846B90E9-8742-44C9-92AE-EF12E0A05E74}" type="presParOf" srcId="{D28D4DBE-9C5A-4504-A148-6F94FFB37647}" destId="{353C6FAB-D445-4952-B517-008E5094B537}" srcOrd="6" destOrd="0" presId="urn:microsoft.com/office/officeart/2005/8/layout/cycle5"/>
    <dgm:cxn modelId="{359F706C-4D3A-4B83-9B91-E713CDD59522}" type="presParOf" srcId="{D28D4DBE-9C5A-4504-A148-6F94FFB37647}" destId="{CE31E2C1-E4FF-4AAC-AAD3-52FC5C4FA28F}" srcOrd="7" destOrd="0" presId="urn:microsoft.com/office/officeart/2005/8/layout/cycle5"/>
    <dgm:cxn modelId="{580D0480-9CB4-44C8-98E1-EC1CA4CECFA0}" type="presParOf" srcId="{D28D4DBE-9C5A-4504-A148-6F94FFB37647}" destId="{B13202D3-CA51-4535-8C3A-7CACDFBDBAA3}" srcOrd="8" destOrd="0" presId="urn:microsoft.com/office/officeart/2005/8/layout/cycle5"/>
    <dgm:cxn modelId="{9FAF11F2-5D20-4F8D-8F74-8F6671D0569B}" type="presParOf" srcId="{D28D4DBE-9C5A-4504-A148-6F94FFB37647}" destId="{65F60C7F-07AC-45A2-8B0B-9271D3A66A2A}" srcOrd="9" destOrd="0" presId="urn:microsoft.com/office/officeart/2005/8/layout/cycle5"/>
    <dgm:cxn modelId="{C519CDD7-9482-49EE-B2D0-BFFAFB68ACDD}" type="presParOf" srcId="{D28D4DBE-9C5A-4504-A148-6F94FFB37647}" destId="{98437F2D-1CA9-4B50-8074-B82B82597E7B}" srcOrd="10" destOrd="0" presId="urn:microsoft.com/office/officeart/2005/8/layout/cycle5"/>
    <dgm:cxn modelId="{C0727D39-7AEB-4BC9-8CC4-7F409D0AA9FF}" type="presParOf" srcId="{D28D4DBE-9C5A-4504-A148-6F94FFB37647}" destId="{D5886B4B-C6BF-4F98-81C4-6AA40E9D103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FB339-0313-49CE-87C1-9D05F79EC2EB}">
      <dsp:nvSpPr>
        <dsp:cNvPr id="0" name=""/>
        <dsp:cNvSpPr/>
      </dsp:nvSpPr>
      <dsp:spPr>
        <a:xfrm>
          <a:off x="3159068" y="-169402"/>
          <a:ext cx="1846665" cy="128469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u="sng" kern="1200">
              <a:solidFill>
                <a:sysClr val="windowText" lastClr="000000"/>
              </a:solidFill>
            </a:rPr>
            <a:t>Assess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The early years practitioner works together with a child's parents and the setting's SENCO to assess the child's needs. They should regularly assess the child to make sure the right support can be put into place.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Where the child makes little or no progress, specialist assessment from outside professionals may be needed.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Where outside professionals are not already working with the setting, the SENCO discusses this with the child's parents to get their agreement. </a:t>
          </a:r>
        </a:p>
      </dsp:txBody>
      <dsp:txXfrm>
        <a:off x="3221782" y="-106688"/>
        <a:ext cx="1721237" cy="1159266"/>
      </dsp:txXfrm>
    </dsp:sp>
    <dsp:sp modelId="{E9B3AFF7-8072-4DC5-A416-02343AB8E753}">
      <dsp:nvSpPr>
        <dsp:cNvPr id="0" name=""/>
        <dsp:cNvSpPr/>
      </dsp:nvSpPr>
      <dsp:spPr>
        <a:xfrm>
          <a:off x="3926314" y="783625"/>
          <a:ext cx="2799116" cy="2799116"/>
        </a:xfrm>
        <a:custGeom>
          <a:avLst/>
          <a:gdLst/>
          <a:ahLst/>
          <a:cxnLst/>
          <a:rect l="0" t="0" r="0" b="0"/>
          <a:pathLst>
            <a:path>
              <a:moveTo>
                <a:pt x="1294289" y="3964"/>
              </a:moveTo>
              <a:arcTo wR="1399558" hR="1399558" stAng="15941182" swAng="167606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E454A-0430-4D94-A318-B06687F28EA1}">
      <dsp:nvSpPr>
        <dsp:cNvPr id="0" name=""/>
        <dsp:cNvSpPr/>
      </dsp:nvSpPr>
      <dsp:spPr>
        <a:xfrm>
          <a:off x="4967097" y="1003204"/>
          <a:ext cx="2584885" cy="172329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u="sng" kern="1200">
              <a:solidFill>
                <a:sysClr val="windowText" lastClr="000000"/>
              </a:solidFill>
            </a:rPr>
            <a:t>Plan</a:t>
          </a:r>
          <a:endParaRPr lang="en-GB" sz="1200" b="1" u="sng" kern="120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>
              <a:solidFill>
                <a:sysClr val="windowText" lastClr="000000"/>
              </a:solidFill>
            </a:rPr>
            <a:t>The child's parents, key person and SENCO agree: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The outcomes they are seeking for the child. Target Monitoring Evaluation (TME) can be used, please see the Appendix for how to use it and the template.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Interventions and support to be put in place.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How they expect the interventions to impact upon the child's progress and a review date.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>
              <a:solidFill>
                <a:sysClr val="windowText" lastClr="000000"/>
              </a:solidFill>
            </a:rPr>
            <a:t>Interventions should: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Be strategies and support provided by practitioners with the relevant skills,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Include a range of learning opportunities and differentiated activities to meet the outcomes identified for the child,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All information should be captured in a Child SEND Support Plan, which includes a section on agreed outcomes and an individual provision plan.</a:t>
          </a:r>
        </a:p>
      </dsp:txBody>
      <dsp:txXfrm>
        <a:off x="5051221" y="1087328"/>
        <a:ext cx="2416637" cy="1555049"/>
      </dsp:txXfrm>
    </dsp:sp>
    <dsp:sp modelId="{D93D93C5-4B25-418D-9663-9D04D5E3FE4C}">
      <dsp:nvSpPr>
        <dsp:cNvPr id="0" name=""/>
        <dsp:cNvSpPr/>
      </dsp:nvSpPr>
      <dsp:spPr>
        <a:xfrm>
          <a:off x="3828144" y="220739"/>
          <a:ext cx="2799116" cy="2799116"/>
        </a:xfrm>
        <a:custGeom>
          <a:avLst/>
          <a:gdLst/>
          <a:ahLst/>
          <a:cxnLst/>
          <a:rect l="0" t="0" r="0" b="0"/>
          <a:pathLst>
            <a:path>
              <a:moveTo>
                <a:pt x="2058090" y="2634507"/>
              </a:moveTo>
              <a:arcTo wR="1399558" hR="1399558" stAng="3715883" swAng="184262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6FAB-D445-4952-B517-008E5094B537}">
      <dsp:nvSpPr>
        <dsp:cNvPr id="0" name=""/>
        <dsp:cNvSpPr/>
      </dsp:nvSpPr>
      <dsp:spPr>
        <a:xfrm>
          <a:off x="3236457" y="2726008"/>
          <a:ext cx="1691886" cy="109210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u="sng" kern="1200">
              <a:solidFill>
                <a:sysClr val="windowText" lastClr="000000"/>
              </a:solidFill>
            </a:rPr>
            <a:t>Do</a:t>
          </a:r>
          <a:endParaRPr lang="en-GB" sz="500" b="1" u="sng" kern="120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The practitioner, usually the child's key person, is responsible for supporting the child each day and putting in place the agreed interventions.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>
              <a:solidFill>
                <a:sysClr val="windowText" lastClr="000000"/>
              </a:solidFill>
            </a:rPr>
            <a:t>The setting's SENCO should: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Support the key person in assessing the child's response to the actions.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Provide advice on how to implement the interventions effectivley.</a:t>
          </a:r>
        </a:p>
      </dsp:txBody>
      <dsp:txXfrm>
        <a:off x="3289769" y="2779320"/>
        <a:ext cx="1585262" cy="985480"/>
      </dsp:txXfrm>
    </dsp:sp>
    <dsp:sp modelId="{B13202D3-CA51-4535-8C3A-7CACDFBDBAA3}">
      <dsp:nvSpPr>
        <dsp:cNvPr id="0" name=""/>
        <dsp:cNvSpPr/>
      </dsp:nvSpPr>
      <dsp:spPr>
        <a:xfrm>
          <a:off x="2156992" y="225445"/>
          <a:ext cx="2799116" cy="2799116"/>
        </a:xfrm>
        <a:custGeom>
          <a:avLst/>
          <a:gdLst/>
          <a:ahLst/>
          <a:cxnLst/>
          <a:rect l="0" t="0" r="0" b="0"/>
          <a:pathLst>
            <a:path>
              <a:moveTo>
                <a:pt x="905716" y="2709094"/>
              </a:moveTo>
              <a:arcTo wR="1399558" hR="1399558" stAng="6639723" swAng="13805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60C7F-07AC-45A2-8B0B-9271D3A66A2A}">
      <dsp:nvSpPr>
        <dsp:cNvPr id="0" name=""/>
        <dsp:cNvSpPr/>
      </dsp:nvSpPr>
      <dsp:spPr>
        <a:xfrm>
          <a:off x="1331411" y="1241368"/>
          <a:ext cx="2033650" cy="126226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u="sng" kern="1200">
              <a:solidFill>
                <a:sysClr val="windowText" lastClr="000000"/>
              </a:solidFill>
            </a:rPr>
            <a:t>Review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>
              <a:solidFill>
                <a:sysClr val="windowText" lastClr="000000"/>
              </a:solidFill>
            </a:rPr>
            <a:t>The setting works with the child's parents to: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review the child's progress in line with the agreed date,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evaluate the impact and quality of support (use TME to support this)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agree any changes to the outcomes, depending on the child's progress.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>
              <a:solidFill>
                <a:sysClr val="windowText" lastClr="000000"/>
              </a:solidFill>
            </a:rPr>
            <a:t>If outside professionals are involved, they should also be invited to attend regular reviews. </a:t>
          </a:r>
        </a:p>
      </dsp:txBody>
      <dsp:txXfrm>
        <a:off x="1393030" y="1302987"/>
        <a:ext cx="1910412" cy="1139030"/>
      </dsp:txXfrm>
    </dsp:sp>
    <dsp:sp modelId="{D5886B4B-C6BF-4F98-81C4-6AA40E9D1033}">
      <dsp:nvSpPr>
        <dsp:cNvPr id="0" name=""/>
        <dsp:cNvSpPr/>
      </dsp:nvSpPr>
      <dsp:spPr>
        <a:xfrm>
          <a:off x="2109506" y="776263"/>
          <a:ext cx="2799116" cy="2799116"/>
        </a:xfrm>
        <a:custGeom>
          <a:avLst/>
          <a:gdLst/>
          <a:ahLst/>
          <a:cxnLst/>
          <a:rect l="0" t="0" r="0" b="0"/>
          <a:pathLst>
            <a:path>
              <a:moveTo>
                <a:pt x="472510" y="351061"/>
              </a:moveTo>
              <a:arcTo wR="1399558" hR="1399558" stAng="13711074" swAng="122221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E270-8689-4B38-BB76-2A32F63BC9CC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D8E6-2B04-44E9-9F6B-253CF868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ED8E6-2B04-44E9-9F6B-253CF8688E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ED8E6-2B04-44E9-9F6B-253CF8688E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ED8E6-2B04-44E9-9F6B-253CF8688E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9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ED8E6-2B04-44E9-9F6B-253CF8688E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Gillian</a:t>
            </a:r>
          </a:p>
          <a:p>
            <a:endParaRPr lang="en-GB"/>
          </a:p>
          <a:p>
            <a:r>
              <a:rPr lang="en-GB"/>
              <a:t>Reflections on this? Mention emotional differentiation (greeting children, asking them how their weekend was, remembering something about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2D33-44CE-4FCD-B79C-D8CAA8EEEF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3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4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5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0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3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0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7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C53B105-81A4-44D4-9A91-DB0E17655F6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0DB6F1-B0DC-480C-AEF9-14D8D5A5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6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30A2-2962-4506-81CB-A034397C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GB" sz="3200" dirty="0"/>
              <a:t>SENIF updates session 16.04.24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59D87-D00E-4FFF-962E-CC54BB923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100" dirty="0"/>
              <a:t>Philippa Marshall, Andrea Lawler-Ford and Izzy English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 Are The Four Major Developmental Areas Of Child Development?">
            <a:extLst>
              <a:ext uri="{FF2B5EF4-FFF2-40B4-BE49-F238E27FC236}">
                <a16:creationId xmlns:a16="http://schemas.microsoft.com/office/drawing/2014/main" id="{295BA5D4-AF2D-5EDC-F1B2-9F9B63E1A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r="-2" b="13260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d of Service Corporate Management Team jobs in England">
            <a:extLst>
              <a:ext uri="{FF2B5EF4-FFF2-40B4-BE49-F238E27FC236}">
                <a16:creationId xmlns:a16="http://schemas.microsoft.com/office/drawing/2014/main" id="{25EE4F8B-EE97-4B96-85F1-2D679D6F8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" b="-1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hild's guidance&#10;&#10;Description automatically generated">
            <a:extLst>
              <a:ext uri="{FF2B5EF4-FFF2-40B4-BE49-F238E27FC236}">
                <a16:creationId xmlns:a16="http://schemas.microsoft.com/office/drawing/2014/main" id="{D989DA54-8E94-A364-24D9-B4D3855C9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8" y="804334"/>
            <a:ext cx="7367483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7786-A96F-79C4-AF88-39A86976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 fontScale="90000"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SENIF</a:t>
            </a: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</a:rPr>
              <a:t>This document</a:t>
            </a:r>
            <a:r>
              <a:rPr lang="en-GB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still in consultation needs to go through governance and we welcome all feedback.</a:t>
            </a: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8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2E9BA-804C-A8F7-5920-1F332CF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Updated SENIF bands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79E0B-599D-DDCB-AB7C-62ED8FF50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20" t="60499" r="4212" b="13914"/>
          <a:stretch/>
        </p:blipFill>
        <p:spPr>
          <a:xfrm>
            <a:off x="5294376" y="1964134"/>
            <a:ext cx="6257544" cy="26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CEF0-9D36-2235-7652-9B903487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The updated Criteria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8012AC-DFBF-48BF-BB34-634A7D3D0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95" b="19361"/>
          <a:stretch/>
        </p:blipFill>
        <p:spPr>
          <a:xfrm>
            <a:off x="5829262" y="412146"/>
            <a:ext cx="5256984" cy="60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BB094-83A2-2EEC-9649-C0B49082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Application deadlines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75553-2FED-1CC9-D193-63E7292B6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5" t="5014" r="9955" b="41170"/>
          <a:stretch/>
        </p:blipFill>
        <p:spPr>
          <a:xfrm>
            <a:off x="5133798" y="269412"/>
            <a:ext cx="6578700" cy="63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0F09-0681-37C6-35EE-FF9A757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fill in the new SENIF application form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97-8EAC-7BC2-4E7D-A5A454DA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The new application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6159FC-3797-DB3D-049D-881D47B4C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6" y="1215483"/>
            <a:ext cx="11686848" cy="20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4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30A2-2962-4506-81CB-A034397C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GB" sz="3200" dirty="0"/>
              <a:t>Target Monitoring Evaluation (TME)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59D87-D00E-4FFF-962E-CC54BB923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100"/>
              <a:t>Training for all settings in relation to updated SENIF documents April 2024</a:t>
            </a:r>
          </a:p>
          <a:p>
            <a:pPr>
              <a:lnSpc>
                <a:spcPct val="90000"/>
              </a:lnSpc>
            </a:pPr>
            <a:r>
              <a:rPr lang="en-GB" sz="1100"/>
              <a:t>Isabella English (Early Years Inclusion Advisor)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 Are The Four Major Developmental Areas Of Child Development?">
            <a:extLst>
              <a:ext uri="{FF2B5EF4-FFF2-40B4-BE49-F238E27FC236}">
                <a16:creationId xmlns:a16="http://schemas.microsoft.com/office/drawing/2014/main" id="{295BA5D4-AF2D-5EDC-F1B2-9F9B63E1A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r="-2" b="13260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d of Service Corporate Management Team jobs in England">
            <a:extLst>
              <a:ext uri="{FF2B5EF4-FFF2-40B4-BE49-F238E27FC236}">
                <a16:creationId xmlns:a16="http://schemas.microsoft.com/office/drawing/2014/main" id="{25EE4F8B-EE97-4B96-85F1-2D679D6F8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" b="-1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ABDD6-352C-CF31-C2BC-35C4F7F8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Aims of the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9259-D472-81C4-7CF3-CABD95B9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To understand what TME is.</a:t>
            </a:r>
          </a:p>
          <a:p>
            <a:r>
              <a:rPr lang="en-GB">
                <a:solidFill>
                  <a:srgbClr val="FFFFFF"/>
                </a:solidFill>
              </a:rPr>
              <a:t>To know what makes a SMART target. </a:t>
            </a:r>
          </a:p>
          <a:p>
            <a:r>
              <a:rPr lang="en-GB">
                <a:solidFill>
                  <a:srgbClr val="FFFFFF"/>
                </a:solidFill>
              </a:rPr>
              <a:t>To feel confident using TME to monitor children's progress. </a:t>
            </a:r>
          </a:p>
          <a:p>
            <a:r>
              <a:rPr lang="en-GB">
                <a:solidFill>
                  <a:srgbClr val="FFFFFF"/>
                </a:solidFill>
              </a:rPr>
              <a:t>To feel confident inputting TME into the SENIF documents. 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cribble outline">
            <a:extLst>
              <a:ext uri="{FF2B5EF4-FFF2-40B4-BE49-F238E27FC236}">
                <a16:creationId xmlns:a16="http://schemas.microsoft.com/office/drawing/2014/main" id="{F8DF6C5B-57C5-B9C9-EAC0-D05B9B1B0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2430" y="2026602"/>
            <a:ext cx="2269031" cy="2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0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AA7AEE-E431-2417-7233-8C076A90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677" y="600588"/>
            <a:ext cx="7956645" cy="5656823"/>
          </a:xfrm>
        </p:spPr>
      </p:pic>
    </p:spTree>
    <p:extLst>
      <p:ext uri="{BB962C8B-B14F-4D97-AF65-F5344CB8AC3E}">
        <p14:creationId xmlns:p14="http://schemas.microsoft.com/office/powerpoint/2010/main" val="18547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ABDD6-352C-CF31-C2BC-35C4F7F8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Aims of the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9259-D472-81C4-7CF3-CABD95B9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To go through the new EY OAP document </a:t>
            </a:r>
          </a:p>
          <a:p>
            <a:r>
              <a:rPr lang="en-GB" dirty="0">
                <a:solidFill>
                  <a:srgbClr val="FFFFFF"/>
                </a:solidFill>
              </a:rPr>
              <a:t>To understand the new SENIF criteria</a:t>
            </a:r>
          </a:p>
          <a:p>
            <a:r>
              <a:rPr lang="en-GB" dirty="0">
                <a:solidFill>
                  <a:srgbClr val="FFFFFF"/>
                </a:solidFill>
              </a:rPr>
              <a:t>To clarify dates for applications </a:t>
            </a:r>
          </a:p>
          <a:p>
            <a:r>
              <a:rPr lang="en-GB" dirty="0">
                <a:solidFill>
                  <a:srgbClr val="FFFFFF"/>
                </a:solidFill>
              </a:rPr>
              <a:t>To understand how to complete the new SENIF application form</a:t>
            </a:r>
          </a:p>
          <a:p>
            <a:r>
              <a:rPr lang="en-GB" dirty="0">
                <a:solidFill>
                  <a:srgbClr val="FFFFFF"/>
                </a:solidFill>
              </a:rPr>
              <a:t>To understand how to use and apply target monitoring Evaluation  </a:t>
            </a:r>
          </a:p>
          <a:p>
            <a:r>
              <a:rPr lang="en-GB" dirty="0">
                <a:solidFill>
                  <a:srgbClr val="FFFFFF"/>
                </a:solidFill>
              </a:rPr>
              <a:t>Questions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cribble outline">
            <a:extLst>
              <a:ext uri="{FF2B5EF4-FFF2-40B4-BE49-F238E27FC236}">
                <a16:creationId xmlns:a16="http://schemas.microsoft.com/office/drawing/2014/main" id="{F8DF6C5B-57C5-B9C9-EAC0-D05B9B1B0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2430" y="2026602"/>
            <a:ext cx="2269031" cy="2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7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061E-B705-4D41-BDA4-08891008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7264"/>
            <a:ext cx="7729728" cy="1188720"/>
          </a:xfrm>
        </p:spPr>
        <p:txBody>
          <a:bodyPr/>
          <a:lstStyle/>
          <a:p>
            <a:r>
              <a:rPr lang="en-GB" dirty="0"/>
              <a:t>What is TME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173C7-A331-4EB2-89DA-9C726B987FC9}"/>
              </a:ext>
            </a:extLst>
          </p:cNvPr>
          <p:cNvSpPr txBox="1"/>
          <p:nvPr/>
        </p:nvSpPr>
        <p:spPr>
          <a:xfrm>
            <a:off x="2646581" y="3633080"/>
            <a:ext cx="74502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A tool to monitor a child’s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tool to hel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p.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understand what works and what doesn’t work for a child.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tool to gather data to support the ‘assess plan do review cycle’.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A tool to show the impact of a specific intervention.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6979C-A5FD-26C1-EEFF-CECB450B9859}"/>
              </a:ext>
            </a:extLst>
          </p:cNvPr>
          <p:cNvSpPr txBox="1"/>
          <p:nvPr/>
        </p:nvSpPr>
        <p:spPr>
          <a:xfrm>
            <a:off x="2231136" y="2091368"/>
            <a:ext cx="8101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Target Monitoring Evaluation helps to understand if what has been put in place is supporting the child as intended, as well as measure its success.</a:t>
            </a:r>
            <a:endParaRPr lang="en-GB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7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600F-F2E5-468A-92CB-CF94068D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Assess, Plan, DO, Review cycle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F5C146-4CA7-EA17-9B22-EAA7F09DD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822797"/>
              </p:ext>
            </p:extLst>
          </p:nvPr>
        </p:nvGraphicFramePr>
        <p:xfrm>
          <a:off x="1773382" y="2671445"/>
          <a:ext cx="8440420" cy="364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36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F603A1-1F49-442B-932F-C23DCCB0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What does it look like?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E2ABD-BD86-6527-8F64-DF6503608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3" b="2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E83FD-0478-49C5-AEA7-7AE824A4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 SMART targets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A9B9A-D9A9-2C58-FDE0-55056460A134}"/>
              </a:ext>
            </a:extLst>
          </p:cNvPr>
          <p:cNvSpPr txBox="1"/>
          <p:nvPr/>
        </p:nvSpPr>
        <p:spPr>
          <a:xfrm>
            <a:off x="5589635" y="428178"/>
            <a:ext cx="62062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 Targets: </a:t>
            </a:r>
            <a:endParaRPr lang="en-GB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setting is an important aspect of monitoring a child’s progress. This focuses on setting achievable, developmentally appropriate targets, for each specific child.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Targets can be written by the nursery SENCO, the child’s key worker) and with the parents. Targets should be set before support is put in place and reviewed after a set period of time (e.g., after 4 weeks). </a:t>
            </a:r>
          </a:p>
          <a:p>
            <a:r>
              <a:rPr lang="en-GB" sz="1800" b="1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GB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1800" b="1" i="1" dirty="0">
                <a:solidFill>
                  <a:srgbClr val="C0504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GB" sz="1800" b="1" i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800" b="1" i="1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GB" sz="1800" b="1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S: Specific</a:t>
            </a:r>
            <a:r>
              <a:rPr lang="en-GB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to the child and intervention. </a:t>
            </a:r>
          </a:p>
          <a:p>
            <a:r>
              <a:rPr lang="en-GB" sz="1800" b="1" dirty="0">
                <a:solidFill>
                  <a:srgbClr val="C0504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M: Measurable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ensure that you can measure the impact, e.g., ‘2/3 times a session’.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A: Achievable</a:t>
            </a:r>
            <a:r>
              <a:rPr lang="en-GB" sz="1800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ensure that the target is developmentally appropriate for the child. </a:t>
            </a:r>
          </a:p>
          <a:p>
            <a:r>
              <a:rPr lang="en-GB" sz="1800" b="1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R: Relevant</a:t>
            </a:r>
            <a:r>
              <a:rPr lang="en-GB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ensure that all targets are child focused, not adult focused. </a:t>
            </a:r>
          </a:p>
          <a:p>
            <a:r>
              <a:rPr lang="en-GB" sz="1800" b="1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T: Time-bound</a:t>
            </a:r>
            <a:r>
              <a:rPr lang="en-GB" sz="1800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include a realistic time scale for the target to be met by. </a:t>
            </a:r>
          </a:p>
        </p:txBody>
      </p:sp>
    </p:spTree>
    <p:extLst>
      <p:ext uri="{BB962C8B-B14F-4D97-AF65-F5344CB8AC3E}">
        <p14:creationId xmlns:p14="http://schemas.microsoft.com/office/powerpoint/2010/main" val="372217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BA1F-A66D-51FB-E3D4-02C4E5BB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B49BA0-0DE7-2B4D-47B6-E43F586C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these smart targets? 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C7084FE-2BFD-8945-6A7B-0806A0A8BF02}"/>
              </a:ext>
            </a:extLst>
          </p:cNvPr>
          <p:cNvSpPr/>
          <p:nvPr/>
        </p:nvSpPr>
        <p:spPr>
          <a:xfrm>
            <a:off x="352696" y="2965269"/>
            <a:ext cx="4114801" cy="1325880"/>
          </a:xfrm>
          <a:prstGeom prst="wedgeRoundRectCallout">
            <a:avLst>
              <a:gd name="adj1" fmla="val 74735"/>
              <a:gd name="adj2" fmla="val 2007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communicate with visuals.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30519E0-60E1-89F9-9D50-B39B39D618A9}"/>
              </a:ext>
            </a:extLst>
          </p:cNvPr>
          <p:cNvSpPr/>
          <p:nvPr/>
        </p:nvSpPr>
        <p:spPr>
          <a:xfrm flipH="1">
            <a:off x="7519851" y="3696789"/>
            <a:ext cx="3870960" cy="1188720"/>
          </a:xfrm>
          <a:prstGeom prst="wedgeRoundRectCallout">
            <a:avLst>
              <a:gd name="adj1" fmla="val 74735"/>
              <a:gd name="adj2" fmla="val 2007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express his needs. 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4CAD86B-0457-F516-5B2B-B269D55BA5FC}"/>
              </a:ext>
            </a:extLst>
          </p:cNvPr>
          <p:cNvSpPr/>
          <p:nvPr/>
        </p:nvSpPr>
        <p:spPr>
          <a:xfrm>
            <a:off x="5049520" y="2336799"/>
            <a:ext cx="2897053" cy="1954349"/>
          </a:xfrm>
          <a:prstGeom prst="wedgeEllipseCallout">
            <a:avLst>
              <a:gd name="adj1" fmla="val -18778"/>
              <a:gd name="adj2" fmla="val 1541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Develop ____’s attention span.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74EC9AC-CA23-B060-AAEB-EEDAA92E900F}"/>
              </a:ext>
            </a:extLst>
          </p:cNvPr>
          <p:cNvSpPr/>
          <p:nvPr/>
        </p:nvSpPr>
        <p:spPr>
          <a:xfrm>
            <a:off x="670206" y="4759356"/>
            <a:ext cx="3121859" cy="1478280"/>
          </a:xfrm>
          <a:prstGeom prst="wedgeEllipseCallout">
            <a:avLst>
              <a:gd name="adj1" fmla="val 105798"/>
              <a:gd name="adj2" fmla="val 672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be able to speak clearly. </a:t>
            </a:r>
          </a:p>
        </p:txBody>
      </p:sp>
    </p:spTree>
    <p:extLst>
      <p:ext uri="{BB962C8B-B14F-4D97-AF65-F5344CB8AC3E}">
        <p14:creationId xmlns:p14="http://schemas.microsoft.com/office/powerpoint/2010/main" val="421223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A18D3A-19D1-55DD-57E0-14CC5F5D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smart targets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EB5D32-7564-BCB2-4DE7-2DE100379A87}"/>
              </a:ext>
            </a:extLst>
          </p:cNvPr>
          <p:cNvSpPr/>
          <p:nvPr/>
        </p:nvSpPr>
        <p:spPr>
          <a:xfrm>
            <a:off x="1296365" y="2699795"/>
            <a:ext cx="9803757" cy="729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By the end of the summer term, Miah will be able to attend to 2 items during bucket time on 2/3 occasions when supported by her key worker.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2D023B-B256-ACF9-4B18-947E8E67FC59}"/>
              </a:ext>
            </a:extLst>
          </p:cNvPr>
          <p:cNvSpPr/>
          <p:nvPr/>
        </p:nvSpPr>
        <p:spPr>
          <a:xfrm>
            <a:off x="1296365" y="3610780"/>
            <a:ext cx="9803757" cy="729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By the end of Spring term, Cole will be able to communicate that he needs a drink to a familiar adult by pointing at the water bottles once per session.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7B6FC6-2337-8FD7-3AE6-83F626E82DFA}"/>
              </a:ext>
            </a:extLst>
          </p:cNvPr>
          <p:cNvSpPr/>
          <p:nvPr/>
        </p:nvSpPr>
        <p:spPr>
          <a:xfrm>
            <a:off x="1296364" y="4521765"/>
            <a:ext cx="9803757" cy="729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four weeks, Essa will be able to join a familiar turn taking game with 2 peers, when supported by an adult, for 5 minutes twice per week.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E74482-CBB6-5236-CE31-91A397C1F722}"/>
              </a:ext>
            </a:extLst>
          </p:cNvPr>
          <p:cNvSpPr/>
          <p:nvPr/>
        </p:nvSpPr>
        <p:spPr>
          <a:xfrm>
            <a:off x="1296363" y="5432750"/>
            <a:ext cx="9803757" cy="729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By the end of the half term, Ben will be able to transition from one activity to the next when objects of reference are used by his key person on 2/3 occasions.   </a:t>
            </a:r>
          </a:p>
        </p:txBody>
      </p:sp>
    </p:spTree>
    <p:extLst>
      <p:ext uri="{BB962C8B-B14F-4D97-AF65-F5344CB8AC3E}">
        <p14:creationId xmlns:p14="http://schemas.microsoft.com/office/powerpoint/2010/main" val="196736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AC250-866B-47EC-852A-D9F45271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How to fill it in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8D29E00A-4ABE-9F1D-B376-0EF42324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7" y="748075"/>
            <a:ext cx="10921466" cy="30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BC064-9BA9-491E-BE27-78F13D22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How to review targets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4DE61-37EF-6759-653E-17249746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7" y="720771"/>
            <a:ext cx="10921466" cy="31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416C-A335-4A3D-94F8-B935E954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Inputting into the SENIF spreadsheet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68AAE-193E-28F1-AB53-63433DD7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60470"/>
            <a:ext cx="11277600" cy="1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4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119F1-AC74-3419-2405-5968C893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4" name="Picture 3" descr="A picture containing many, young&#10;&#10;Description generated with high confidence">
            <a:extLst>
              <a:ext uri="{FF2B5EF4-FFF2-40B4-BE49-F238E27FC236}">
                <a16:creationId xmlns:a16="http://schemas.microsoft.com/office/drawing/2014/main" id="{E43ED62C-3AE4-4586-9464-9C2A11AB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20" y="960118"/>
            <a:ext cx="7670960" cy="35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5831-71CC-2E17-7622-2D3CE7DB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en-GB" sz="2200"/>
              <a:t>Early Years OAP document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zzle pieces with cartoon characters&#10;&#10;Description automatically generated">
            <a:extLst>
              <a:ext uri="{FF2B5EF4-FFF2-40B4-BE49-F238E27FC236}">
                <a16:creationId xmlns:a16="http://schemas.microsoft.com/office/drawing/2014/main" id="{E70E2050-4A81-B3F0-D5C5-4B69875F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05" y="1293275"/>
            <a:ext cx="6048611" cy="4279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CD2C-129A-6166-E189-829597D0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latin typeface="Arial" panose="020B0604020202020204" pitchFamily="34" charset="0"/>
                <a:ea typeface="Calibri" panose="020F0502020204030204" pitchFamily="34" charset="0"/>
              </a:rPr>
              <a:t>This document</a:t>
            </a:r>
            <a:r>
              <a:rPr lang="en-GB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still in consultation needs to go through governance and we welcome all feedback.</a:t>
            </a:r>
            <a:endParaRPr lang="en-GB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0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583EA-43BF-295F-2E71-437BE2920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821" y="804334"/>
            <a:ext cx="7472357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88472-BE99-C496-BA2E-D0BC24211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224" y="804334"/>
            <a:ext cx="741955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1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CD8552-7E16-FD08-4D1C-84DC43651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258" y="804334"/>
            <a:ext cx="7367483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EFD11-C5FC-E56D-10C2-D7BB05E75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224" y="804334"/>
            <a:ext cx="741955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hild's guidance&#10;&#10;Description automatically generated">
            <a:extLst>
              <a:ext uri="{FF2B5EF4-FFF2-40B4-BE49-F238E27FC236}">
                <a16:creationId xmlns:a16="http://schemas.microsoft.com/office/drawing/2014/main" id="{D485B5A3-2D4A-68A4-1727-17BE4E60C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4" y="804334"/>
            <a:ext cx="741955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9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08B0ABF7-5628-51DE-C7FE-39157217E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4" y="804334"/>
            <a:ext cx="741955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04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3634</TotalTime>
  <Words>969</Words>
  <Application>Microsoft Office PowerPoint</Application>
  <PresentationFormat>Widescreen</PresentationFormat>
  <Paragraphs>95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Open Sans</vt:lpstr>
      <vt:lpstr>Parcel</vt:lpstr>
      <vt:lpstr>SENIF updates session 16.04.24</vt:lpstr>
      <vt:lpstr>Aims of the session </vt:lpstr>
      <vt:lpstr>Early Years OAP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SENIF  This document is still in consultation needs to go through governance and we welcome all feedback. </vt:lpstr>
      <vt:lpstr>Updated SENIF bands</vt:lpstr>
      <vt:lpstr>The updated Criteria</vt:lpstr>
      <vt:lpstr>Application deadlines</vt:lpstr>
      <vt:lpstr>How to fill in the new SENIF application form </vt:lpstr>
      <vt:lpstr>The new application form</vt:lpstr>
      <vt:lpstr>Target Monitoring Evaluation (TME)</vt:lpstr>
      <vt:lpstr>Aims of the session </vt:lpstr>
      <vt:lpstr>PowerPoint Presentation</vt:lpstr>
      <vt:lpstr>What is TME</vt:lpstr>
      <vt:lpstr>Assess, Plan, DO, Review cycle</vt:lpstr>
      <vt:lpstr>What does it look like? </vt:lpstr>
      <vt:lpstr>Setting SMART targets</vt:lpstr>
      <vt:lpstr>Are these smart targets? </vt:lpstr>
      <vt:lpstr>Examples of smart targets</vt:lpstr>
      <vt:lpstr>How to fill it in</vt:lpstr>
      <vt:lpstr>How to review targets</vt:lpstr>
      <vt:lpstr>Inputting into the SENIF spreadsheet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Co-regulation and Attunment</dc:title>
  <dc:creator>English Isabella: H&amp;F</dc:creator>
  <cp:lastModifiedBy>English Isabella: H&amp;F</cp:lastModifiedBy>
  <cp:revision>4</cp:revision>
  <dcterms:created xsi:type="dcterms:W3CDTF">2024-02-01T12:00:54Z</dcterms:created>
  <dcterms:modified xsi:type="dcterms:W3CDTF">2024-04-16T11:59:16Z</dcterms:modified>
</cp:coreProperties>
</file>