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472696" r:id="rId2"/>
    <p:sldId id="21474727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2FB316-0AB2-9F90-EE57-E75B58C3AC7F}" name="Sara Atkin" initials="SA" userId="S::sara.atkin@ukhsa.gov.uk::6f20c93a-80d5-4329-b520-b1e9dcc2c8f7" providerId="AD"/>
  <p188:author id="{0A907924-9834-F409-FB11-93099F277FFE}" name="Georgia Wilson" initials="GW" userId="S::georgia.wilson@ukhsa.gov.uk::8705ac66-29b5-4b90-82aa-291948afe92f" providerId="AD"/>
  <p188:author id="{FF58F93D-51E7-AA23-E19F-51C41E1EC35F}" name="Suzanne Elwick" initials="SE" userId="S::Suzanne.Elwick@ukhsa.gov.uk::730e7b3e-192f-4847-83e5-b16c0ed19c76" providerId="AD"/>
  <p188:author id="{7CEE2EA0-CA9D-DD13-DAFE-0F83D6689A78}" name="Tycie West" initials="TW" userId="S::tycie.west@ukhsa.gov.uk::26472ec5-2872-4d0c-9d28-f245868a62f7" providerId="AD"/>
  <p188:author id="{46B432A8-2575-5C22-8067-F1DE16221E15}" name="Yvonne Young" initials="YY" userId="S::yvonne.young@ukhsa.gov.uk::faec3430-45b2-4e5a-b1ae-d18991dc5181" providerId="AD"/>
  <p188:author id="{E208EAB9-13DE-E2BD-BA36-0DB954C39AEF}" name="Georgia Wilson" initials="GW" userId="S::Georgia.Wilson@ukhsa.gov.uk::8705ac66-29b5-4b90-82aa-291948afe92f" providerId="AD"/>
  <p188:author id="{A7DECACB-44F6-3D36-C06D-2D3726F67451}" name="Suzanne Elwick" initials="SE" userId="S::suzanne.elwick@ukhsa.gov.uk::730e7b3e-192f-4847-83e5-b16c0ed19c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Elwick" userId="730e7b3e-192f-4847-83e5-b16c0ed19c76" providerId="ADAL" clId="{89F1E703-4CBF-4CA0-B8FC-6C211567FC78}"/>
    <pc:docChg chg="delSld delMainMaster">
      <pc:chgData name="Suzanne Elwick" userId="730e7b3e-192f-4847-83e5-b16c0ed19c76" providerId="ADAL" clId="{89F1E703-4CBF-4CA0-B8FC-6C211567FC78}" dt="2024-03-25T08:58:48.704" v="2" actId="2696"/>
      <pc:docMkLst>
        <pc:docMk/>
      </pc:docMkLst>
      <pc:sldChg chg="del">
        <pc:chgData name="Suzanne Elwick" userId="730e7b3e-192f-4847-83e5-b16c0ed19c76" providerId="ADAL" clId="{89F1E703-4CBF-4CA0-B8FC-6C211567FC78}" dt="2024-03-25T08:58:46.264" v="1" actId="2696"/>
        <pc:sldMkLst>
          <pc:docMk/>
          <pc:sldMk cId="1356349603" sldId="256"/>
        </pc:sldMkLst>
      </pc:sldChg>
      <pc:sldChg chg="delCm">
        <pc:chgData name="Suzanne Elwick" userId="730e7b3e-192f-4847-83e5-b16c0ed19c76" providerId="ADAL" clId="{89F1E703-4CBF-4CA0-B8FC-6C211567FC78}" dt="2024-03-25T08:57:30.115" v="0"/>
        <pc:sldMkLst>
          <pc:docMk/>
          <pc:sldMk cId="3500745876" sldId="2147472702"/>
        </pc:sldMkLst>
      </pc:sldChg>
      <pc:sldChg chg="del">
        <pc:chgData name="Suzanne Elwick" userId="730e7b3e-192f-4847-83e5-b16c0ed19c76" providerId="ADAL" clId="{89F1E703-4CBF-4CA0-B8FC-6C211567FC78}" dt="2024-03-25T08:58:48.704" v="2" actId="2696"/>
        <pc:sldMkLst>
          <pc:docMk/>
          <pc:sldMk cId="798079186" sldId="2147472703"/>
        </pc:sldMkLst>
      </pc:sldChg>
      <pc:sldMasterChg chg="del delSldLayout">
        <pc:chgData name="Suzanne Elwick" userId="730e7b3e-192f-4847-83e5-b16c0ed19c76" providerId="ADAL" clId="{89F1E703-4CBF-4CA0-B8FC-6C211567FC78}" dt="2024-03-25T08:58:46.264" v="1" actId="2696"/>
        <pc:sldMasterMkLst>
          <pc:docMk/>
          <pc:sldMasterMk cId="2582063907" sldId="2147483648"/>
        </pc:sldMasterMkLst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427987129" sldId="2147483649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223882044" sldId="2147483650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1970999865" sldId="2147483651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240909915" sldId="2147483652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2076453887" sldId="2147483653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223245573" sldId="2147483654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4183140594" sldId="2147483655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1494390305" sldId="2147483656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1914328781" sldId="2147483657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729099662" sldId="2147483658"/>
          </pc:sldLayoutMkLst>
        </pc:sldLayoutChg>
        <pc:sldLayoutChg chg="del">
          <pc:chgData name="Suzanne Elwick" userId="730e7b3e-192f-4847-83e5-b16c0ed19c76" providerId="ADAL" clId="{89F1E703-4CBF-4CA0-B8FC-6C211567FC78}" dt="2024-03-25T08:58:46.264" v="1" actId="2696"/>
          <pc:sldLayoutMkLst>
            <pc:docMk/>
            <pc:sldMasterMk cId="2582063907" sldId="2147483648"/>
            <pc:sldLayoutMk cId="11255141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>
                <a:solidFill>
                  <a:srgbClr val="007C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92702-8A81-A348-9376-DFBCBFDB43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1" y="244531"/>
            <a:ext cx="1713105" cy="16259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C7FEC2-592B-3B45-AD69-7B09ED663BDA}"/>
              </a:ext>
            </a:extLst>
          </p:cNvPr>
          <p:cNvSpPr/>
          <p:nvPr userDrawn="1"/>
        </p:nvSpPr>
        <p:spPr>
          <a:xfrm>
            <a:off x="0" y="2163891"/>
            <a:ext cx="12192000" cy="119269"/>
          </a:xfrm>
          <a:prstGeom prst="rect">
            <a:avLst/>
          </a:pr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89ACE75-7FCE-C94E-8995-B063AAD5D25E}"/>
              </a:ext>
            </a:extLst>
          </p:cNvPr>
          <p:cNvSpPr/>
          <p:nvPr userDrawn="1"/>
        </p:nvSpPr>
        <p:spPr>
          <a:xfrm>
            <a:off x="0" y="5997555"/>
            <a:ext cx="11658945" cy="861678"/>
          </a:xfrm>
          <a:custGeom>
            <a:avLst/>
            <a:gdLst>
              <a:gd name="connsiteX0" fmla="*/ 0 w 11658945"/>
              <a:gd name="connsiteY0" fmla="*/ 0 h 861678"/>
              <a:gd name="connsiteX1" fmla="*/ 413266 w 11658945"/>
              <a:gd name="connsiteY1" fmla="*/ 0 h 861678"/>
              <a:gd name="connsiteX2" fmla="*/ 451186 w 11658945"/>
              <a:gd name="connsiteY2" fmla="*/ 0 h 861678"/>
              <a:gd name="connsiteX3" fmla="*/ 10797265 w 11658945"/>
              <a:gd name="connsiteY3" fmla="*/ 0 h 861678"/>
              <a:gd name="connsiteX4" fmla="*/ 11658945 w 11658945"/>
              <a:gd name="connsiteY4" fmla="*/ 861678 h 861678"/>
              <a:gd name="connsiteX5" fmla="*/ 9935587 w 11658945"/>
              <a:gd name="connsiteY5" fmla="*/ 861678 h 861678"/>
              <a:gd name="connsiteX6" fmla="*/ 1312864 w 11658945"/>
              <a:gd name="connsiteY6" fmla="*/ 861678 h 861678"/>
              <a:gd name="connsiteX7" fmla="*/ 413266 w 11658945"/>
              <a:gd name="connsiteY7" fmla="*/ 861678 h 861678"/>
              <a:gd name="connsiteX8" fmla="*/ 0 w 11658945"/>
              <a:gd name="connsiteY8" fmla="*/ 861678 h 861678"/>
              <a:gd name="connsiteX9" fmla="*/ 0 w 11658945"/>
              <a:gd name="connsiteY9" fmla="*/ 0 h 86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58945" h="861678">
                <a:moveTo>
                  <a:pt x="0" y="0"/>
                </a:moveTo>
                <a:lnTo>
                  <a:pt x="413266" y="0"/>
                </a:lnTo>
                <a:lnTo>
                  <a:pt x="451186" y="0"/>
                </a:lnTo>
                <a:lnTo>
                  <a:pt x="10797265" y="0"/>
                </a:lnTo>
                <a:cubicBezTo>
                  <a:pt x="11273157" y="0"/>
                  <a:pt x="11658945" y="385787"/>
                  <a:pt x="11658945" y="861678"/>
                </a:cubicBezTo>
                <a:lnTo>
                  <a:pt x="9935587" y="861678"/>
                </a:lnTo>
                <a:lnTo>
                  <a:pt x="1312864" y="861678"/>
                </a:lnTo>
                <a:lnTo>
                  <a:pt x="413266" y="861678"/>
                </a:lnTo>
                <a:lnTo>
                  <a:pt x="0" y="861678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7949CF1-DF09-4B49-95A4-9EE895ADE305}"/>
              </a:ext>
            </a:extLst>
          </p:cNvPr>
          <p:cNvSpPr/>
          <p:nvPr userDrawn="1"/>
        </p:nvSpPr>
        <p:spPr>
          <a:xfrm>
            <a:off x="1400" y="0"/>
            <a:ext cx="393956" cy="6236288"/>
          </a:xfrm>
          <a:custGeom>
            <a:avLst/>
            <a:gdLst>
              <a:gd name="connsiteX0" fmla="*/ 0 w 393956"/>
              <a:gd name="connsiteY0" fmla="*/ 0 h 6236288"/>
              <a:gd name="connsiteX1" fmla="*/ 393956 w 393956"/>
              <a:gd name="connsiteY1" fmla="*/ 0 h 6236288"/>
              <a:gd name="connsiteX2" fmla="*/ 393956 w 393956"/>
              <a:gd name="connsiteY2" fmla="*/ 1094804 h 6236288"/>
              <a:gd name="connsiteX3" fmla="*/ 393956 w 393956"/>
              <a:gd name="connsiteY3" fmla="*/ 1112141 h 6236288"/>
              <a:gd name="connsiteX4" fmla="*/ 393956 w 393956"/>
              <a:gd name="connsiteY4" fmla="*/ 5842331 h 6236288"/>
              <a:gd name="connsiteX5" fmla="*/ 0 w 393956"/>
              <a:gd name="connsiteY5" fmla="*/ 6236288 h 6236288"/>
              <a:gd name="connsiteX6" fmla="*/ 0 w 393956"/>
              <a:gd name="connsiteY6" fmla="*/ 5448375 h 6236288"/>
              <a:gd name="connsiteX7" fmla="*/ 0 w 393956"/>
              <a:gd name="connsiteY7" fmla="*/ 1506097 h 6236288"/>
              <a:gd name="connsiteX8" fmla="*/ 0 w 393956"/>
              <a:gd name="connsiteY8" fmla="*/ 1094804 h 6236288"/>
              <a:gd name="connsiteX9" fmla="*/ 0 w 393956"/>
              <a:gd name="connsiteY9" fmla="*/ 718184 h 6236288"/>
              <a:gd name="connsiteX10" fmla="*/ 0 w 393956"/>
              <a:gd name="connsiteY10" fmla="*/ 0 h 623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956" h="6236288">
                <a:moveTo>
                  <a:pt x="0" y="0"/>
                </a:moveTo>
                <a:lnTo>
                  <a:pt x="393956" y="0"/>
                </a:lnTo>
                <a:lnTo>
                  <a:pt x="393956" y="1094804"/>
                </a:lnTo>
                <a:lnTo>
                  <a:pt x="393956" y="1112141"/>
                </a:lnTo>
                <a:lnTo>
                  <a:pt x="393956" y="5842331"/>
                </a:lnTo>
                <a:cubicBezTo>
                  <a:pt x="393956" y="6059908"/>
                  <a:pt x="217576" y="6236288"/>
                  <a:pt x="0" y="6236288"/>
                </a:cubicBezTo>
                <a:lnTo>
                  <a:pt x="0" y="5448375"/>
                </a:lnTo>
                <a:lnTo>
                  <a:pt x="0" y="1506097"/>
                </a:lnTo>
                <a:lnTo>
                  <a:pt x="0" y="1094804"/>
                </a:lnTo>
                <a:lnTo>
                  <a:pt x="0" y="718184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ADD9-C943-418A-9D35-CC865F9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4506-EEE5-4D8C-850E-4F0922B6B4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6333-AC78-4EDE-9D8D-21DCF6FCEA5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4E894C-2A2B-A74C-BFBD-B15007757C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D39806-AD25-A04F-9636-F009A170C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4950A53-BD8A-C542-B5C0-F9F7929146EA}"/>
              </a:ext>
            </a:extLst>
          </p:cNvPr>
          <p:cNvSpPr/>
          <p:nvPr userDrawn="1"/>
        </p:nvSpPr>
        <p:spPr>
          <a:xfrm>
            <a:off x="1400" y="0"/>
            <a:ext cx="393956" cy="6236288"/>
          </a:xfrm>
          <a:custGeom>
            <a:avLst/>
            <a:gdLst>
              <a:gd name="connsiteX0" fmla="*/ 0 w 393956"/>
              <a:gd name="connsiteY0" fmla="*/ 0 h 6236288"/>
              <a:gd name="connsiteX1" fmla="*/ 393956 w 393956"/>
              <a:gd name="connsiteY1" fmla="*/ 0 h 6236288"/>
              <a:gd name="connsiteX2" fmla="*/ 393956 w 393956"/>
              <a:gd name="connsiteY2" fmla="*/ 1094804 h 6236288"/>
              <a:gd name="connsiteX3" fmla="*/ 393956 w 393956"/>
              <a:gd name="connsiteY3" fmla="*/ 1112141 h 6236288"/>
              <a:gd name="connsiteX4" fmla="*/ 393956 w 393956"/>
              <a:gd name="connsiteY4" fmla="*/ 5842331 h 6236288"/>
              <a:gd name="connsiteX5" fmla="*/ 0 w 393956"/>
              <a:gd name="connsiteY5" fmla="*/ 6236288 h 6236288"/>
              <a:gd name="connsiteX6" fmla="*/ 0 w 393956"/>
              <a:gd name="connsiteY6" fmla="*/ 5448375 h 6236288"/>
              <a:gd name="connsiteX7" fmla="*/ 0 w 393956"/>
              <a:gd name="connsiteY7" fmla="*/ 1506097 h 6236288"/>
              <a:gd name="connsiteX8" fmla="*/ 0 w 393956"/>
              <a:gd name="connsiteY8" fmla="*/ 1094804 h 6236288"/>
              <a:gd name="connsiteX9" fmla="*/ 0 w 393956"/>
              <a:gd name="connsiteY9" fmla="*/ 718184 h 6236288"/>
              <a:gd name="connsiteX10" fmla="*/ 0 w 393956"/>
              <a:gd name="connsiteY10" fmla="*/ 0 h 623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956" h="6236288">
                <a:moveTo>
                  <a:pt x="0" y="0"/>
                </a:moveTo>
                <a:lnTo>
                  <a:pt x="393956" y="0"/>
                </a:lnTo>
                <a:lnTo>
                  <a:pt x="393956" y="1094804"/>
                </a:lnTo>
                <a:lnTo>
                  <a:pt x="393956" y="1112141"/>
                </a:lnTo>
                <a:lnTo>
                  <a:pt x="393956" y="5842331"/>
                </a:lnTo>
                <a:cubicBezTo>
                  <a:pt x="393956" y="6059908"/>
                  <a:pt x="217576" y="6236288"/>
                  <a:pt x="0" y="6236288"/>
                </a:cubicBezTo>
                <a:lnTo>
                  <a:pt x="0" y="5448375"/>
                </a:lnTo>
                <a:lnTo>
                  <a:pt x="0" y="1506097"/>
                </a:lnTo>
                <a:lnTo>
                  <a:pt x="0" y="1094804"/>
                </a:lnTo>
                <a:lnTo>
                  <a:pt x="0" y="718184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4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6770F20-D4D6-8640-8CFE-5B98F2B9FDD0}"/>
              </a:ext>
            </a:extLst>
          </p:cNvPr>
          <p:cNvSpPr/>
          <p:nvPr userDrawn="1"/>
        </p:nvSpPr>
        <p:spPr>
          <a:xfrm>
            <a:off x="1400" y="0"/>
            <a:ext cx="393956" cy="6236288"/>
          </a:xfrm>
          <a:custGeom>
            <a:avLst/>
            <a:gdLst>
              <a:gd name="connsiteX0" fmla="*/ 0 w 393956"/>
              <a:gd name="connsiteY0" fmla="*/ 0 h 6236288"/>
              <a:gd name="connsiteX1" fmla="*/ 393956 w 393956"/>
              <a:gd name="connsiteY1" fmla="*/ 0 h 6236288"/>
              <a:gd name="connsiteX2" fmla="*/ 393956 w 393956"/>
              <a:gd name="connsiteY2" fmla="*/ 1094804 h 6236288"/>
              <a:gd name="connsiteX3" fmla="*/ 393956 w 393956"/>
              <a:gd name="connsiteY3" fmla="*/ 1112141 h 6236288"/>
              <a:gd name="connsiteX4" fmla="*/ 393956 w 393956"/>
              <a:gd name="connsiteY4" fmla="*/ 5842331 h 6236288"/>
              <a:gd name="connsiteX5" fmla="*/ 0 w 393956"/>
              <a:gd name="connsiteY5" fmla="*/ 6236288 h 6236288"/>
              <a:gd name="connsiteX6" fmla="*/ 0 w 393956"/>
              <a:gd name="connsiteY6" fmla="*/ 5448375 h 6236288"/>
              <a:gd name="connsiteX7" fmla="*/ 0 w 393956"/>
              <a:gd name="connsiteY7" fmla="*/ 1506097 h 6236288"/>
              <a:gd name="connsiteX8" fmla="*/ 0 w 393956"/>
              <a:gd name="connsiteY8" fmla="*/ 1094804 h 6236288"/>
              <a:gd name="connsiteX9" fmla="*/ 0 w 393956"/>
              <a:gd name="connsiteY9" fmla="*/ 718184 h 6236288"/>
              <a:gd name="connsiteX10" fmla="*/ 0 w 393956"/>
              <a:gd name="connsiteY10" fmla="*/ 0 h 623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956" h="6236288">
                <a:moveTo>
                  <a:pt x="0" y="0"/>
                </a:moveTo>
                <a:lnTo>
                  <a:pt x="393956" y="0"/>
                </a:lnTo>
                <a:lnTo>
                  <a:pt x="393956" y="1094804"/>
                </a:lnTo>
                <a:lnTo>
                  <a:pt x="393956" y="1112141"/>
                </a:lnTo>
                <a:lnTo>
                  <a:pt x="393956" y="5842331"/>
                </a:lnTo>
                <a:cubicBezTo>
                  <a:pt x="393956" y="6059908"/>
                  <a:pt x="217576" y="6236288"/>
                  <a:pt x="0" y="6236288"/>
                </a:cubicBezTo>
                <a:lnTo>
                  <a:pt x="0" y="5448375"/>
                </a:lnTo>
                <a:lnTo>
                  <a:pt x="0" y="1506097"/>
                </a:lnTo>
                <a:lnTo>
                  <a:pt x="0" y="1094804"/>
                </a:lnTo>
                <a:lnTo>
                  <a:pt x="0" y="718184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84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75E-5812-48FD-BCBD-1235D22F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0B7E6-3A31-244C-8D5C-297872DC3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8D384-66F4-D748-9499-51EC5883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A6B6785-D4C3-0D45-A760-32104DD6D8AB}"/>
              </a:ext>
            </a:extLst>
          </p:cNvPr>
          <p:cNvSpPr/>
          <p:nvPr userDrawn="1"/>
        </p:nvSpPr>
        <p:spPr>
          <a:xfrm>
            <a:off x="1400" y="0"/>
            <a:ext cx="393956" cy="6236288"/>
          </a:xfrm>
          <a:custGeom>
            <a:avLst/>
            <a:gdLst>
              <a:gd name="connsiteX0" fmla="*/ 0 w 393956"/>
              <a:gd name="connsiteY0" fmla="*/ 0 h 6236288"/>
              <a:gd name="connsiteX1" fmla="*/ 393956 w 393956"/>
              <a:gd name="connsiteY1" fmla="*/ 0 h 6236288"/>
              <a:gd name="connsiteX2" fmla="*/ 393956 w 393956"/>
              <a:gd name="connsiteY2" fmla="*/ 1094804 h 6236288"/>
              <a:gd name="connsiteX3" fmla="*/ 393956 w 393956"/>
              <a:gd name="connsiteY3" fmla="*/ 1112141 h 6236288"/>
              <a:gd name="connsiteX4" fmla="*/ 393956 w 393956"/>
              <a:gd name="connsiteY4" fmla="*/ 5842331 h 6236288"/>
              <a:gd name="connsiteX5" fmla="*/ 0 w 393956"/>
              <a:gd name="connsiteY5" fmla="*/ 6236288 h 6236288"/>
              <a:gd name="connsiteX6" fmla="*/ 0 w 393956"/>
              <a:gd name="connsiteY6" fmla="*/ 5448375 h 6236288"/>
              <a:gd name="connsiteX7" fmla="*/ 0 w 393956"/>
              <a:gd name="connsiteY7" fmla="*/ 1506097 h 6236288"/>
              <a:gd name="connsiteX8" fmla="*/ 0 w 393956"/>
              <a:gd name="connsiteY8" fmla="*/ 1094804 h 6236288"/>
              <a:gd name="connsiteX9" fmla="*/ 0 w 393956"/>
              <a:gd name="connsiteY9" fmla="*/ 718184 h 6236288"/>
              <a:gd name="connsiteX10" fmla="*/ 0 w 393956"/>
              <a:gd name="connsiteY10" fmla="*/ 0 h 623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956" h="6236288">
                <a:moveTo>
                  <a:pt x="0" y="0"/>
                </a:moveTo>
                <a:lnTo>
                  <a:pt x="393956" y="0"/>
                </a:lnTo>
                <a:lnTo>
                  <a:pt x="393956" y="1094804"/>
                </a:lnTo>
                <a:lnTo>
                  <a:pt x="393956" y="1112141"/>
                </a:lnTo>
                <a:lnTo>
                  <a:pt x="393956" y="5842331"/>
                </a:lnTo>
                <a:cubicBezTo>
                  <a:pt x="393956" y="6059908"/>
                  <a:pt x="217576" y="6236288"/>
                  <a:pt x="0" y="6236288"/>
                </a:cubicBezTo>
                <a:lnTo>
                  <a:pt x="0" y="5448375"/>
                </a:lnTo>
                <a:lnTo>
                  <a:pt x="0" y="1506097"/>
                </a:lnTo>
                <a:lnTo>
                  <a:pt x="0" y="1094804"/>
                </a:lnTo>
                <a:lnTo>
                  <a:pt x="0" y="718184"/>
                </a:lnTo>
                <a:lnTo>
                  <a:pt x="0" y="0"/>
                </a:lnTo>
                <a:close/>
              </a:path>
            </a:pathLst>
          </a:custGeom>
          <a:solidFill>
            <a:srgbClr val="007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6" y="179416"/>
            <a:ext cx="11123856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5" y="1774826"/>
            <a:ext cx="11123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8850"/>
            <a:ext cx="10007606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29" y="6438850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007C9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he.london.region@nhs.net" TargetMode="External"/><Relationship Id="rId2" Type="http://schemas.openxmlformats.org/officeDocument/2006/relationships/hyperlink" Target="mailto:london.region@ukhsa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uidance/contacts-phe-health-protection-tea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mailto:phe.london.region@nhs.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6513-B1B4-BF3A-3A72-6A9804ECF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6" y="179416"/>
            <a:ext cx="11123856" cy="554763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100" b="1" dirty="0"/>
              <a:t>UKHSA London Region: We’re making changes on 16 April 2024</a:t>
            </a:r>
            <a:br>
              <a:rPr lang="en-GB" sz="3100" b="1" dirty="0"/>
            </a:br>
            <a:r>
              <a:rPr lang="en-GB" sz="1100" b="1" dirty="0"/>
              <a:t> </a:t>
            </a:r>
            <a:br>
              <a:rPr lang="en-GB" sz="3100" b="1" dirty="0"/>
            </a:br>
            <a:r>
              <a:rPr lang="en-GB" sz="2200" b="1" dirty="0"/>
              <a:t>New North London Health Protection team and new contact details</a:t>
            </a:r>
            <a:br>
              <a:rPr lang="en-GB" dirty="0"/>
            </a:br>
            <a:r>
              <a:rPr lang="en-GB" sz="1600" dirty="0"/>
              <a:t> </a:t>
            </a:r>
            <a:endParaRPr lang="en-GB" sz="2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DD4F7-93B2-DA48-5D3E-A15BF43C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61" y="1121602"/>
            <a:ext cx="11123857" cy="56823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400" b="1" dirty="0">
                <a:solidFill>
                  <a:srgbClr val="007C9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What’s changing and when?</a:t>
            </a:r>
            <a:r>
              <a:rPr lang="en-US" sz="1400" dirty="0">
                <a:solidFill>
                  <a:srgbClr val="007C9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​</a:t>
            </a: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On 16 April our two north London teams (NWL and NENCL) are joining to become </a:t>
            </a:r>
            <a:r>
              <a:rPr lang="en-GB" sz="1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one North London health protection team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, to work alongside our South London health protection team and delivering the same high-quality service. </a:t>
            </a:r>
            <a:endParaRPr lang="en-GB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At the same time, we’re changing email addresses, so both our North London (NL) and S</a:t>
            </a:r>
            <a:r>
              <a:rPr lang="en-GB" sz="1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outh London (SL) teams will use the </a:t>
            </a: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same new email addresses: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/>
                <a:hlinkClick r:id="rId2"/>
              </a:rPr>
              <a:t>london.region@ukhsa.gov.uk</a:t>
            </a:r>
            <a:r>
              <a:rPr lang="en-GB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/>
              </a:rPr>
              <a:t> </a:t>
            </a:r>
            <a:endParaRPr lang="en-GB" sz="12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/>
                <a:hlinkClick r:id="rId3"/>
              </a:rPr>
              <a:t>phe.london.region@nhs.net</a:t>
            </a:r>
            <a:r>
              <a:rPr lang="en-GB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/>
              </a:rPr>
              <a:t> for PII (</a:t>
            </a:r>
            <a:r>
              <a:rPr lang="en-GB" sz="1200" b="0" u="none" strike="noStrike" kern="1200" dirty="0">
                <a:effectLst/>
                <a:latin typeface="+mn-lt"/>
                <a:ea typeface="+mn-ea"/>
                <a:cs typeface="+mn-cs"/>
              </a:rPr>
              <a:t>patient identifiable information)</a:t>
            </a:r>
            <a:endParaRPr lang="en-GB" sz="1200" dirty="0">
              <a:latin typeface="+mn-lt"/>
              <a:ea typeface="Calibri" panose="020F050202020403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Our phone number will stay the same </a:t>
            </a:r>
            <a:r>
              <a:rPr lang="en-GB" sz="1400" b="1" dirty="0">
                <a:solidFill>
                  <a:srgbClr val="007C9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0300 30 30 450</a:t>
            </a: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Please use this number, during the day or out of hours, and regardless of where in London you are calling from</a:t>
            </a:r>
            <a:r>
              <a:rPr lang="en-GB" sz="1400" b="1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. 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Our new contact details are listed on the next page.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Our updated contact details will be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updated on gov.uk</a:t>
            </a: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US" sz="1400" u="sng" dirty="0">
                <a:solidFill>
                  <a:srgbClr val="0563C1"/>
                </a:solidFill>
                <a:effectLst/>
                <a:latin typeface="Arial"/>
                <a:ea typeface="Calibri" panose="020F0502020204030204" pitchFamily="34" charset="0"/>
                <a:cs typeface="Arial"/>
                <a:hlinkClick r:id="rId4"/>
              </a:rPr>
              <a:t>Contacts: UKHSA health protection teams - GOV.UK (www.gov.uk)</a:t>
            </a: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​</a:t>
            </a: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b="1" dirty="0">
              <a:solidFill>
                <a:srgbClr val="007C9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b="1" dirty="0">
                <a:solidFill>
                  <a:srgbClr val="007C9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What do you need to do ?</a:t>
            </a:r>
            <a:r>
              <a:rPr lang="en-US" sz="1400" dirty="0">
                <a:solidFill>
                  <a:srgbClr val="007C9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​</a:t>
            </a: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Please use our new email addresses from 16 April, regardless of where you are contacting us from.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Please continue using our phone number </a:t>
            </a:r>
            <a:r>
              <a:rPr lang="en-GB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0300 30 30 450</a:t>
            </a: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 ​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Please update any material which includes our contact details e.g., websites, guidance ​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Please share these changes with your colleagues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0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Thanks very much, as always if you have any questions please contact us.</a:t>
            </a:r>
            <a:endParaRPr lang="en-GB" sz="1400" b="1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4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UKHSA London Region</a:t>
            </a:r>
            <a:endParaRPr lang="en-GB" sz="1400" dirty="0">
              <a:latin typeface="Arial"/>
              <a:cs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CD27-A275-D3EF-0575-6562ADCD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38" y="447270"/>
            <a:ext cx="11123856" cy="972607"/>
          </a:xfrm>
        </p:spPr>
        <p:txBody>
          <a:bodyPr>
            <a:normAutofit/>
          </a:bodyPr>
          <a:lstStyle/>
          <a:p>
            <a:r>
              <a:rPr lang="en-GB" sz="2800" b="1"/>
              <a:t>UKHSA London Region Contact Details from 16 April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DC51DE-EB9A-CAD3-D731-703DEDC0F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38" y="1911697"/>
            <a:ext cx="4361494" cy="3485322"/>
          </a:xfrm>
          <a:prstGeom prst="rect">
            <a:avLst/>
          </a:prstGeom>
        </p:spPr>
      </p:pic>
      <p:pic>
        <p:nvPicPr>
          <p:cNvPr id="8" name="Graphic 7" descr="Receiver with solid fill">
            <a:extLst>
              <a:ext uri="{FF2B5EF4-FFF2-40B4-BE49-F238E27FC236}">
                <a16:creationId xmlns:a16="http://schemas.microsoft.com/office/drawing/2014/main" id="{6BC281DF-42EE-97CB-D97D-A50E6B516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6866" y="2049790"/>
            <a:ext cx="914400" cy="914400"/>
          </a:xfrm>
          <a:prstGeom prst="rect">
            <a:avLst/>
          </a:prstGeom>
        </p:spPr>
      </p:pic>
      <p:pic>
        <p:nvPicPr>
          <p:cNvPr id="11" name="Graphic 10" descr="Email with solid fill">
            <a:extLst>
              <a:ext uri="{FF2B5EF4-FFF2-40B4-BE49-F238E27FC236}">
                <a16:creationId xmlns:a16="http://schemas.microsoft.com/office/drawing/2014/main" id="{3CD99F8E-BDD0-DEB7-B216-C6CAAD2B1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6866" y="3378112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888BC92-DD4F-C2FF-C25E-2692A8929FA5}"/>
              </a:ext>
            </a:extLst>
          </p:cNvPr>
          <p:cNvSpPr txBox="1"/>
          <p:nvPr/>
        </p:nvSpPr>
        <p:spPr>
          <a:xfrm>
            <a:off x="782938" y="1419877"/>
            <a:ext cx="433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7C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North London Health Protection Team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85E993-BDE5-2E51-BF6F-672633723FBC}"/>
              </a:ext>
            </a:extLst>
          </p:cNvPr>
          <p:cNvSpPr txBox="1"/>
          <p:nvPr/>
        </p:nvSpPr>
        <p:spPr>
          <a:xfrm>
            <a:off x="744466" y="5644588"/>
            <a:ext cx="437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South London Health Protection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1F2BEF-3AAF-0797-D386-640D5207F62A}"/>
              </a:ext>
            </a:extLst>
          </p:cNvPr>
          <p:cNvSpPr txBox="1"/>
          <p:nvPr/>
        </p:nvSpPr>
        <p:spPr>
          <a:xfrm>
            <a:off x="7073709" y="2267737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0300 30 30 450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6D68FA-6CAE-7F5E-6DDA-A9828A45DBE2}"/>
              </a:ext>
            </a:extLst>
          </p:cNvPr>
          <p:cNvSpPr txBox="1"/>
          <p:nvPr/>
        </p:nvSpPr>
        <p:spPr>
          <a:xfrm>
            <a:off x="7073709" y="3328635"/>
            <a:ext cx="4533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london.region@ukhsa.gov.uk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phe.london.region@nhs.net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+mn-cs"/>
              </a:rPr>
              <a:t>for PII (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identifiable information)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7458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C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KHSA Presentation template 2.pptx" id="{15B3A41A-AE83-B140-8C6D-2AA400E14D0E}" vid="{A5646367-EA57-7A4C-A8E5-8ABAA6B627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Symbol</vt:lpstr>
      <vt:lpstr>1_Office Theme</vt:lpstr>
      <vt:lpstr>UKHSA London Region: We’re making changes on 16 April 2024   New North London Health Protection team and new contact details  </vt:lpstr>
      <vt:lpstr>UKHSA London Region Contact Details from 16 April 2024</vt:lpstr>
    </vt:vector>
  </TitlesOfParts>
  <Company>UK Health Security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Elwick</dc:creator>
  <cp:lastModifiedBy>Suzanne Elwick</cp:lastModifiedBy>
  <cp:revision>1</cp:revision>
  <dcterms:created xsi:type="dcterms:W3CDTF">2024-03-25T08:55:19Z</dcterms:created>
  <dcterms:modified xsi:type="dcterms:W3CDTF">2024-03-25T08:58:55Z</dcterms:modified>
</cp:coreProperties>
</file>