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135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02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90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36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56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47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75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48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76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95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36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4/16/2024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ri-borough.cloud.servelec-synergy.com/LBHF/FIS/Synergy/Admin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ri-borough.cloud.servelec-synergy.com/LBHF/FIS/Synergy/Parents/default.aspx" TargetMode="External"/><Relationship Id="rId2" Type="http://schemas.openxmlformats.org/officeDocument/2006/relationships/hyperlink" Target="https://www.gov.uk/apply-free-childcare-if-youre-work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tri-borough.cloud.servelec-synergy.com/LBHF/FIS/Synergy/Adm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BC6F3-28C4-50C2-6021-08C8749A3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9822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6000" b="1" dirty="0">
                <a:solidFill>
                  <a:srgbClr val="0070C0"/>
                </a:solidFill>
                <a:cs typeface="Arial" panose="020B0604020202020204" pitchFamily="34" charset="0"/>
              </a:rPr>
              <a:t>How to validate an eligibility code on Synergy</a:t>
            </a:r>
            <a:endParaRPr lang="en-GB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67103C-BCD3-BD47-57F9-1239DAE893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67359"/>
            <a:ext cx="9144000" cy="987717"/>
          </a:xfrm>
        </p:spPr>
        <p:txBody>
          <a:bodyPr/>
          <a:lstStyle/>
          <a:p>
            <a:pPr>
              <a:spcBef>
                <a:spcPts val="720"/>
              </a:spcBef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 onto the Synergy Provider Portal: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Home (servelec-synergy.com)</a:t>
            </a:r>
            <a:endParaRPr lang="en-GB" sz="2400" dirty="0"/>
          </a:p>
          <a:p>
            <a:endParaRPr lang="en-GB" dirty="0"/>
          </a:p>
        </p:txBody>
      </p:sp>
      <p:pic>
        <p:nvPicPr>
          <p:cNvPr id="4" name="Picture 2" descr="PTSG helps safeguard buildings for Hammersmith &amp; Fulham Council | PTSG">
            <a:extLst>
              <a:ext uri="{FF2B5EF4-FFF2-40B4-BE49-F238E27FC236}">
                <a16:creationId xmlns:a16="http://schemas.microsoft.com/office/drawing/2014/main" id="{93670A13-EAC1-339D-954D-88244D63C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304" y="0"/>
            <a:ext cx="2553696" cy="178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326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B89AE-92FF-8C63-B198-3DA32627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SIGN OUT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CABE350-4A86-2DAF-F8DA-811642EA14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5925377" cy="2657846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864131C-A245-81DE-1BC1-998BCC6315E2}"/>
              </a:ext>
            </a:extLst>
          </p:cNvPr>
          <p:cNvSpPr txBox="1"/>
          <p:nvPr/>
        </p:nvSpPr>
        <p:spPr>
          <a:xfrm>
            <a:off x="838200" y="4738549"/>
            <a:ext cx="875852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spc="-45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NB </a:t>
            </a:r>
            <a:r>
              <a:rPr lang="en-US" sz="1800" b="1" spc="-4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any employee with login details leaves your setting you will need to notify a </a:t>
            </a:r>
            <a:r>
              <a:rPr lang="en-US" sz="1800" b="1" spc="-3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 of the funding team immediately to disable their access to the </a:t>
            </a:r>
            <a:r>
              <a:rPr lang="en-US" sz="18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</a:t>
            </a:r>
          </a:p>
          <a:p>
            <a:endParaRPr lang="en-US" b="1" dirty="0">
              <a:solidFill>
                <a:srgbClr val="000000"/>
              </a:solidFill>
              <a:highlight>
                <a:srgbClr val="FFFF00"/>
              </a:highligh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f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urther support please contact EY Team.</a:t>
            </a:r>
            <a:endParaRPr lang="en-US" sz="1800" b="1" dirty="0">
              <a:solidFill>
                <a:srgbClr val="000000"/>
              </a:solidFill>
              <a:effectLst/>
              <a:highlight>
                <a:srgbClr val="FFFF00"/>
              </a:highlight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 descr="PTSG helps safeguard buildings for Hammersmith &amp; Fulham Council | PTSG">
            <a:extLst>
              <a:ext uri="{FF2B5EF4-FFF2-40B4-BE49-F238E27FC236}">
                <a16:creationId xmlns:a16="http://schemas.microsoft.com/office/drawing/2014/main" id="{3B0747AB-CD87-D559-7107-FE94DECF4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304" y="0"/>
            <a:ext cx="2553696" cy="178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151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0A7AA-F374-571D-00AE-C5825E3FC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E082F-1377-C379-3ACF-4B26D08DB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PTSG helps safeguard buildings for Hammersmith &amp; Fulham Council | PTSG">
            <a:extLst>
              <a:ext uri="{FF2B5EF4-FFF2-40B4-BE49-F238E27FC236}">
                <a16:creationId xmlns:a16="http://schemas.microsoft.com/office/drawing/2014/main" id="{4EDA5689-5F5E-E310-7024-D58C5B3ED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975" y="0"/>
            <a:ext cx="9796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15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78" name="Rectangle 2077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D440C8-8A50-E4DE-F969-45E070D1D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776" y="1336390"/>
            <a:ext cx="6190412" cy="1182927"/>
          </a:xfrm>
        </p:spPr>
        <p:txBody>
          <a:bodyPr anchor="b">
            <a:normAutofit/>
          </a:bodyPr>
          <a:lstStyle/>
          <a:p>
            <a:r>
              <a:rPr lang="en-GB" sz="5400" b="1" dirty="0">
                <a:solidFill>
                  <a:srgbClr val="0070C0"/>
                </a:solidFill>
              </a:rPr>
              <a:t>INTRODUCTION</a:t>
            </a:r>
          </a:p>
        </p:txBody>
      </p:sp>
      <p:cxnSp>
        <p:nvCxnSpPr>
          <p:cNvPr id="2079" name="!!Straight Connector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0" name="Content Placeholder 2">
            <a:extLst>
              <a:ext uri="{FF2B5EF4-FFF2-40B4-BE49-F238E27FC236}">
                <a16:creationId xmlns:a16="http://schemas.microsoft.com/office/drawing/2014/main" id="{79365C76-FFE1-2B02-782E-04721A130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586" y="2606703"/>
            <a:ext cx="10163004" cy="3879511"/>
          </a:xfrm>
        </p:spPr>
        <p:txBody>
          <a:bodyPr anchor="t"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Difference between eligibility codes and reference number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Accessing the Synergy Provider Portal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Validating eligibility codes through eligibility checker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Results and Actions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Additional Support and Contact Information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900" dirty="0">
              <a:latin typeface="Lexend Deca"/>
            </a:endParaRPr>
          </a:p>
          <a:p>
            <a:endParaRPr lang="en-GB" sz="1900" dirty="0"/>
          </a:p>
        </p:txBody>
      </p:sp>
      <p:sp>
        <p:nvSpPr>
          <p:cNvPr id="2081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82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Picture 2" descr="PTSG helps safeguard buildings for Hammersmith &amp; Fulham Council | PTSG">
            <a:extLst>
              <a:ext uri="{FF2B5EF4-FFF2-40B4-BE49-F238E27FC236}">
                <a16:creationId xmlns:a16="http://schemas.microsoft.com/office/drawing/2014/main" id="{B41ED7A4-CD42-EF71-0799-A35B70A68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304" y="-87386"/>
            <a:ext cx="2553696" cy="178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211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EFCA3-A2F9-0D59-1900-F1B4A226E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9992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ELIGIBILITY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C5B87-1074-2997-5688-3BADBB6AF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357" y="1287262"/>
            <a:ext cx="10999433" cy="5205612"/>
          </a:xfrm>
        </p:spPr>
        <p:txBody>
          <a:bodyPr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Eligibility criteria and further information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eligibility criteria are different depending on whether you are applying for 2-year-old funding for working families or for those receiving some form of government support.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7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 working families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 working families, they must apply through Government website </a:t>
            </a: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Apply for free childcare if you're working - GOV.UK (www.gov.uk)</a:t>
            </a: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and they will receive eligibility code with 11 numbers.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7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 families receiving some form of government support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About the 2-year-old funding for families receiving some form of government support the application process is different in Hammersmith and Fulham.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Parents must apply through Synergy Portal </a:t>
            </a:r>
            <a:r>
              <a:rPr lang="en-GB" sz="7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Parent Portal: Home (servelec-synergy.com) </a:t>
            </a: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 our website and receive a reference number in an email from H&amp;F EY Team.</a:t>
            </a:r>
          </a:p>
          <a:p>
            <a:endParaRPr lang="en-GB" dirty="0"/>
          </a:p>
        </p:txBody>
      </p:sp>
      <p:pic>
        <p:nvPicPr>
          <p:cNvPr id="4" name="Picture 2" descr="PTSG helps safeguard buildings for Hammersmith &amp; Fulham Council | PTSG">
            <a:extLst>
              <a:ext uri="{FF2B5EF4-FFF2-40B4-BE49-F238E27FC236}">
                <a16:creationId xmlns:a16="http://schemas.microsoft.com/office/drawing/2014/main" id="{203EE04D-3B9D-651F-0C19-4C69262C1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9581" y="-180062"/>
            <a:ext cx="2532419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666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D48A0-7069-E715-CE4F-23E81C5C2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421"/>
            <a:ext cx="8800104" cy="1386177"/>
          </a:xfrm>
        </p:spPr>
        <p:txBody>
          <a:bodyPr>
            <a:normAutofit fontScale="90000"/>
          </a:bodyPr>
          <a:lstStyle/>
          <a:p>
            <a:br>
              <a:rPr lang="en-GB" sz="4400" dirty="0"/>
            </a:br>
            <a:r>
              <a:rPr lang="en-GB" b="1" dirty="0">
                <a:solidFill>
                  <a:srgbClr val="0070C0"/>
                </a:solidFill>
              </a:rPr>
              <a:t>ACCESSING THE SYNERGY PROVIDER PORTAL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750C6-33CB-1ADF-8859-5F4D349DA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0640"/>
            <a:ext cx="7826406" cy="1760953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Logging In Successfully - </a:t>
            </a:r>
            <a:r>
              <a:rPr lang="en-US" sz="2000" u="sng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Home (servelec-synergy.com)</a:t>
            </a:r>
            <a:endParaRPr lang="en-GB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Navigating to the Childcare/Service Provider Section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Selecting Your School and Proceeding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Accessing Eligibility Checker and Funding Information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65AD9F-F90D-E1F0-3AD3-7A573EA855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4378463"/>
            <a:ext cx="10836639" cy="1760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PTSG helps safeguard buildings for Hammersmith &amp; Fulham Council | PTSG">
            <a:extLst>
              <a:ext uri="{FF2B5EF4-FFF2-40B4-BE49-F238E27FC236}">
                <a16:creationId xmlns:a16="http://schemas.microsoft.com/office/drawing/2014/main" id="{6E61A643-538F-8DA6-861C-6DE665C72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304" y="37914"/>
            <a:ext cx="2553696" cy="178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489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A4BFF-886E-7B8C-3E6B-F5D47B4FE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14499" cy="1325563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ACCESSING THE SYNERGY PROVIDER PORTAL</a:t>
            </a:r>
            <a:endParaRPr lang="en-GB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88C4142-356B-95E9-5CA0-F2CEA7DD45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6120" y="1787711"/>
            <a:ext cx="6849431" cy="2162477"/>
          </a:xfrm>
        </p:spPr>
      </p:pic>
      <p:pic>
        <p:nvPicPr>
          <p:cNvPr id="7" name="pic">
            <a:extLst>
              <a:ext uri="{FF2B5EF4-FFF2-40B4-BE49-F238E27FC236}">
                <a16:creationId xmlns:a16="http://schemas.microsoft.com/office/drawing/2014/main" id="{D998F2B8-0202-2F90-4398-774127BF04F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094040" y="4522028"/>
            <a:ext cx="4593590" cy="1831975"/>
          </a:xfrm>
          <a:prstGeom prst="rect">
            <a:avLst/>
          </a:prstGeom>
        </p:spPr>
      </p:pic>
      <p:pic>
        <p:nvPicPr>
          <p:cNvPr id="8" name="Picture 2" descr="PTSG helps safeguard buildings for Hammersmith &amp; Fulham Council | PTSG">
            <a:extLst>
              <a:ext uri="{FF2B5EF4-FFF2-40B4-BE49-F238E27FC236}">
                <a16:creationId xmlns:a16="http://schemas.microsoft.com/office/drawing/2014/main" id="{53F439F6-5B4A-44B5-06F3-673302346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304" y="0"/>
            <a:ext cx="2553696" cy="178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523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8944C-D840-95ED-80F0-E20234744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72862"/>
            <a:ext cx="6441490" cy="68409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Once you have selected your School the following screen will pop up with the following options:</a:t>
            </a:r>
            <a:b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0910C-9142-1486-4F18-3B2D1229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7408" y="1971875"/>
            <a:ext cx="3761791" cy="1171343"/>
          </a:xfrm>
        </p:spPr>
        <p:txBody>
          <a:bodyPr/>
          <a:lstStyle/>
          <a:p>
            <a:r>
              <a:rPr lang="en-US" sz="1800" spc="-2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 areas of the portal are used by childcare providers, and you will not need to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these.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A76A86-FCF2-A619-A6F9-B75B874299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351" y="1342734"/>
            <a:ext cx="6897063" cy="208626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B0107ED-6E58-E4F2-B55F-98EFF4FAE2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94" y="4007906"/>
            <a:ext cx="6698979" cy="236347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67879CD-BF85-E019-FAE0-EA62FBDB5EC3}"/>
              </a:ext>
            </a:extLst>
          </p:cNvPr>
          <p:cNvSpPr txBox="1"/>
          <p:nvPr/>
        </p:nvSpPr>
        <p:spPr>
          <a:xfrm>
            <a:off x="7757408" y="4007906"/>
            <a:ext cx="410315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Once you have clicked on </a:t>
            </a:r>
            <a:r>
              <a:rPr lang="en-US" sz="1800" spc="-2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‘Eligibility Checker’ you will see </a:t>
            </a:r>
            <a:r>
              <a:rPr lang="en-US" sz="180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screen.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pc="1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Click on the blue </a:t>
            </a:r>
            <a:r>
              <a:rPr lang="en-US" sz="1800" spc="-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box ‘Eligibility Check’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PTSG helps safeguard buildings for Hammersmith &amp; Fulham Council | PTSG">
            <a:extLst>
              <a:ext uri="{FF2B5EF4-FFF2-40B4-BE49-F238E27FC236}">
                <a16:creationId xmlns:a16="http://schemas.microsoft.com/office/drawing/2014/main" id="{2E19D567-78CE-83A5-C0A8-D15405B6B5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303" y="0"/>
            <a:ext cx="2553696" cy="178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250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DB429-6EFD-EAB8-0AA2-B3EA8C23A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811" y="1039037"/>
            <a:ext cx="8634276" cy="879652"/>
          </a:xfrm>
        </p:spPr>
        <p:txBody>
          <a:bodyPr>
            <a:normAutofit fontScale="90000"/>
          </a:bodyPr>
          <a:lstStyle/>
          <a:p>
            <a:r>
              <a:rPr lang="en-US" sz="2000" spc="-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the next screen pops up. </a:t>
            </a:r>
            <a:br>
              <a:rPr lang="en-US" sz="2000" spc="-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000" spc="-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spc="-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boxes with the parent’s information to get an 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instant response on the validity of the 30 hour code.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pic>
        <p:nvPicPr>
          <p:cNvPr id="7" name="Picture 2" descr="PTSG helps safeguard buildings for Hammersmith &amp; Fulham Council | PTSG">
            <a:extLst>
              <a:ext uri="{FF2B5EF4-FFF2-40B4-BE49-F238E27FC236}">
                <a16:creationId xmlns:a16="http://schemas.microsoft.com/office/drawing/2014/main" id="{9EB5AF00-0CAF-9E1F-B588-E6E224ECA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304" y="0"/>
            <a:ext cx="2553696" cy="178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5FEB6AD7-B7E9-5B82-B01B-87EC9F5E6E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03700" y="1825625"/>
            <a:ext cx="7384600" cy="4351338"/>
          </a:xfrm>
        </p:spPr>
      </p:pic>
    </p:spTree>
    <p:extLst>
      <p:ext uri="{BB962C8B-B14F-4D97-AF65-F5344CB8AC3E}">
        <p14:creationId xmlns:p14="http://schemas.microsoft.com/office/powerpoint/2010/main" val="4121252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7A74B-AF64-230B-9561-BE1AD116F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703767" cy="969152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986C4-BD30-B131-D1BF-200829E7E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4300"/>
            <a:ext cx="10515600" cy="5182663"/>
          </a:xfrm>
        </p:spPr>
        <p:txBody>
          <a:bodyPr/>
          <a:lstStyle/>
          <a:p>
            <a:endParaRPr lang="en-US" sz="1800" b="1" u="sng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b="1" u="sng" spc="-15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1" u="sng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 code</a:t>
            </a:r>
            <a:r>
              <a:rPr lang="en-US" sz="1800" b="1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en-US" sz="18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if a parent’s code is valid the results will show as below accompanied with a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 tick: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7" name="pic">
            <a:extLst>
              <a:ext uri="{FF2B5EF4-FFF2-40B4-BE49-F238E27FC236}">
                <a16:creationId xmlns:a16="http://schemas.microsoft.com/office/drawing/2014/main" id="{C6FFF975-6BDA-00F8-4D11-4BCD06BC7B6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23380" y="2132447"/>
            <a:ext cx="2928620" cy="1118870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0EE9BD8-AA30-6575-DE1E-C142F76507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067187"/>
              </p:ext>
            </p:extLst>
          </p:nvPr>
        </p:nvGraphicFramePr>
        <p:xfrm>
          <a:off x="1123380" y="3751196"/>
          <a:ext cx="5486243" cy="2337876"/>
        </p:xfrm>
        <a:graphic>
          <a:graphicData uri="http://schemas.openxmlformats.org/drawingml/2006/table">
            <a:tbl>
              <a:tblPr firstRow="1" firstCol="1" bandRow="1"/>
              <a:tblGrid>
                <a:gridCol w="1516181">
                  <a:extLst>
                    <a:ext uri="{9D8B030D-6E8A-4147-A177-3AD203B41FA5}">
                      <a16:colId xmlns:a16="http://schemas.microsoft.com/office/drawing/2014/main" val="162879486"/>
                    </a:ext>
                  </a:extLst>
                </a:gridCol>
                <a:gridCol w="3970062">
                  <a:extLst>
                    <a:ext uri="{9D8B030D-6E8A-4147-A177-3AD203B41FA5}">
                      <a16:colId xmlns:a16="http://schemas.microsoft.com/office/drawing/2014/main" val="555047891"/>
                    </a:ext>
                  </a:extLst>
                </a:gridCol>
              </a:tblGrid>
              <a:tr h="596706">
                <a:tc>
                  <a:txBody>
                    <a:bodyPr/>
                    <a:lstStyle/>
                    <a:p>
                      <a:pPr marL="73660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Validity start date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0485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 is the date the parent’s code is eligible from*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7435512"/>
                  </a:ext>
                </a:extLst>
              </a:tr>
              <a:tr h="656532">
                <a:tc>
                  <a:txBody>
                    <a:bodyPr/>
                    <a:lstStyle/>
                    <a:p>
                      <a:pPr marL="73660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Validity end date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Aft>
                          <a:spcPts val="0"/>
                        </a:spcAft>
                      </a:pPr>
                      <a:r>
                        <a:rPr lang="en-US" sz="1400" spc="-1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 is the date the parent’s needs to re-check or re­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confirm their code by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028794"/>
                  </a:ext>
                </a:extLst>
              </a:tr>
              <a:tr h="1084638">
                <a:tc>
                  <a:txBody>
                    <a:bodyPr/>
                    <a:lstStyle/>
                    <a:p>
                      <a:pPr marL="68580" marR="68580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Grace Period end date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8580" algn="just"/>
                      <a:r>
                        <a:rPr lang="en-US" sz="1400" spc="-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 is the end date the parent can keep their </a:t>
                      </a:r>
                      <a:r>
                        <a:rPr lang="en-US" sz="1400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 after this date they will only keep the universal </a:t>
                      </a:r>
                      <a:r>
                        <a:rPr lang="en-US" sz="1400" spc="-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15-hour place, (unless the parent has reconfirmed their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code)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9236720"/>
                  </a:ext>
                </a:extLst>
              </a:tr>
            </a:tbl>
          </a:graphicData>
        </a:graphic>
      </p:graphicFrame>
      <p:sp>
        <p:nvSpPr>
          <p:cNvPr id="11" name="Rectangle 5">
            <a:extLst>
              <a:ext uri="{FF2B5EF4-FFF2-40B4-BE49-F238E27FC236}">
                <a16:creationId xmlns:a16="http://schemas.microsoft.com/office/drawing/2014/main" id="{3E933230-8589-DA8C-A93B-A602BF096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057" y="3293974"/>
            <a:ext cx="71075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eligible results you will see three sets of dates. These are: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2" descr="PTSG helps safeguard buildings for Hammersmith &amp; Fulham Council | PTSG">
            <a:extLst>
              <a:ext uri="{FF2B5EF4-FFF2-40B4-BE49-F238E27FC236}">
                <a16:creationId xmlns:a16="http://schemas.microsoft.com/office/drawing/2014/main" id="{43152F53-0F73-7C84-425D-C45020357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304" y="0"/>
            <a:ext cx="2553696" cy="178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CB8B703-FC7F-F5A0-3C8F-C69EFAE5B927}"/>
              </a:ext>
            </a:extLst>
          </p:cNvPr>
          <p:cNvSpPr txBox="1"/>
          <p:nvPr/>
        </p:nvSpPr>
        <p:spPr>
          <a:xfrm>
            <a:off x="7146879" y="4148156"/>
            <a:ext cx="449210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" marR="137160" algn="just">
              <a:spcAft>
                <a:spcPts val="0"/>
              </a:spcAft>
            </a:pPr>
            <a:r>
              <a:rPr lang="en-US" sz="1600" spc="1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*This does not necessarily mean the child can start from this date. A parent can start </a:t>
            </a:r>
            <a:r>
              <a:rPr lang="en-US" sz="1600" spc="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claiming their working family entitlement the term after their child’s third birthday or following the term after 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eligibility code was issued (whichever is later).</a:t>
            </a:r>
            <a:endParaRPr lang="en-GB" sz="16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966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90D2E-0C8B-7C4E-0C9E-5662C3DDA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6626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NOT ELIGIBLE RESULT</a:t>
            </a:r>
          </a:p>
        </p:txBody>
      </p:sp>
      <p:pic>
        <p:nvPicPr>
          <p:cNvPr id="4" name="Picture 2" descr="PTSG helps safeguard buildings for Hammersmith &amp; Fulham Council | PTSG">
            <a:extLst>
              <a:ext uri="{FF2B5EF4-FFF2-40B4-BE49-F238E27FC236}">
                <a16:creationId xmlns:a16="http://schemas.microsoft.com/office/drawing/2014/main" id="{CFB44B99-E7DB-C6C0-5DB5-836CB0874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304" y="0"/>
            <a:ext cx="2553696" cy="178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E05457-D1CE-DE5F-80BB-D29FC8C019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515936"/>
            <a:ext cx="12064482" cy="581464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7E7AF5C-DEF5-A96D-820C-E671AC2A8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1583"/>
            <a:ext cx="10515600" cy="3815379"/>
          </a:xfrm>
        </p:spPr>
        <p:txBody>
          <a:bodyPr/>
          <a:lstStyle/>
          <a:p>
            <a:pPr marR="137160" algn="just">
              <a:spcBef>
                <a:spcPts val="720"/>
              </a:spcBef>
            </a:pPr>
            <a:r>
              <a:rPr lang="en-US" sz="1800" spc="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Another reason could be some of the details were not correct i.e. National Insurance </a:t>
            </a:r>
            <a:r>
              <a:rPr lang="en-US" sz="180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number,  date of birth etc. either they were provided incorrectly or were input incorrectly.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 re-check and try again.</a:t>
            </a:r>
          </a:p>
          <a:p>
            <a:pPr marR="137160" algn="just">
              <a:spcBef>
                <a:spcPts val="720"/>
              </a:spcBef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spc="-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the result is ‘not eligible’ this may be because the parent has lost eligibility due to a change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their circumstance or they have failed to re-confirm their code on time.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r>
              <a:rPr lang="en-US" sz="1800" b="1" u="sng" spc="-2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 – if the result is still `not eligible’ after checking the parent’s information you</a:t>
            </a:r>
            <a:r>
              <a:rPr lang="en-US" sz="1800" b="1" u="sng" spc="-3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cannot offer the working family entitlement.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9921110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Gradient</Template>
  <TotalTime>319</TotalTime>
  <Words>612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Lexend Deca</vt:lpstr>
      <vt:lpstr>Univers</vt:lpstr>
      <vt:lpstr>GradientVTI</vt:lpstr>
      <vt:lpstr>How to validate an eligibility code on Synergy</vt:lpstr>
      <vt:lpstr>INTRODUCTION</vt:lpstr>
      <vt:lpstr>ELIGIBILITY CRITERIA</vt:lpstr>
      <vt:lpstr> ACCESSING THE SYNERGY PROVIDER PORTAL</vt:lpstr>
      <vt:lpstr>ACCESSING THE SYNERGY PROVIDER PORTAL</vt:lpstr>
      <vt:lpstr>Once you have selected your School the following screen will pop up with the following options: </vt:lpstr>
      <vt:lpstr>When the next screen pops up.   Complete the boxes with the parent’s information to get an instant response on the validity of the 30 hour code. </vt:lpstr>
      <vt:lpstr>RESULTS</vt:lpstr>
      <vt:lpstr>NOT ELIGIBLE RESULT</vt:lpstr>
      <vt:lpstr>SIGN OUT</vt:lpstr>
      <vt:lpstr>PowerPoint Presentation</vt:lpstr>
    </vt:vector>
  </TitlesOfParts>
  <Company>London Borough of Hammersmith and Fulham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validate an eligibility code on Synergy</dc:title>
  <dc:creator>Pykhanov Danila: H&amp;F</dc:creator>
  <cp:lastModifiedBy>Pykhanov Danila: H&amp;F</cp:lastModifiedBy>
  <cp:revision>1</cp:revision>
  <dcterms:created xsi:type="dcterms:W3CDTF">2024-04-16T09:30:10Z</dcterms:created>
  <dcterms:modified xsi:type="dcterms:W3CDTF">2024-04-16T14:49:31Z</dcterms:modified>
</cp:coreProperties>
</file>